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3"/>
  </p:notesMasterIdLst>
  <p:sldIdLst>
    <p:sldId id="256" r:id="rId5"/>
    <p:sldId id="257" r:id="rId6"/>
    <p:sldId id="266" r:id="rId7"/>
    <p:sldId id="272" r:id="rId8"/>
    <p:sldId id="274" r:id="rId9"/>
    <p:sldId id="270" r:id="rId10"/>
    <p:sldId id="271" r:id="rId11"/>
    <p:sldId id="267" r:id="rId12"/>
  </p:sldIdLst>
  <p:sldSz cx="7556500" cy="10693400"/>
  <p:notesSz cx="6797675" cy="9926638"/>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901001"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1pPr>
    <a:lvl2pPr marL="0" marR="0" indent="0" algn="ctr" defTabSz="1901001"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2pPr>
    <a:lvl3pPr marL="0" marR="0" indent="0" algn="ctr" defTabSz="1901001"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3pPr>
    <a:lvl4pPr marL="0" marR="0" indent="0" algn="ctr" defTabSz="1901001"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4pPr>
    <a:lvl5pPr marL="0" marR="0" indent="0" algn="ctr" defTabSz="1901001"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5pPr>
    <a:lvl6pPr marL="0" marR="0" indent="0" algn="ctr" defTabSz="1901001"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6pPr>
    <a:lvl7pPr marL="0" marR="0" indent="0" algn="ctr" defTabSz="1901001"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7pPr>
    <a:lvl8pPr marL="0" marR="0" indent="0" algn="ctr" defTabSz="1901001"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8pPr>
    <a:lvl9pPr marL="0" marR="0" indent="0" algn="ctr" defTabSz="1901001"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EBFE3"/>
    <a:srgbClr val="B1DF39"/>
    <a:srgbClr val="FFF429"/>
    <a:srgbClr val="F9B11D"/>
    <a:srgbClr val="E72A43"/>
    <a:srgbClr val="2486B5"/>
    <a:srgbClr val="9C65AD"/>
    <a:srgbClr val="4E7A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AFB1A2-681C-1B46-A87B-05DCA91C3660}" v="788" dt="2026-10-18T10:35:16.154"/>
    <p1510:client id="{B6474B75-F073-19EA-7406-4729F2869D3F}" v="176" dt="2026-10-19T08:30:41.132"/>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DDF"/>
          </a:solidFill>
        </a:fill>
      </a:tcStyle>
    </a:wholeTbl>
    <a:band2H>
      <a:tcTxStyle/>
      <a:tcStyle>
        <a:tcBdr/>
        <a:fill>
          <a:solidFill>
            <a:srgbClr val="FFE8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5E5E5E"/>
        </a:fontRef>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5E5E5E"/>
        </a:fontRef>
        <a:srgbClr val="5E5E5E"/>
      </a:tcTxStyle>
      <a:tcStyle>
        <a:tcBdr>
          <a:left>
            <a:ln w="12700" cap="flat">
              <a:noFill/>
              <a:miter lim="400000"/>
            </a:ln>
          </a:left>
          <a:right>
            <a:ln w="12700" cap="flat">
              <a:noFill/>
              <a:miter lim="400000"/>
            </a:ln>
          </a:right>
          <a:top>
            <a:ln w="508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1D1"/>
          </a:solidFill>
        </a:fill>
      </a:tcStyle>
    </a:wholeTbl>
    <a:band2H>
      <a:tcTxStyle/>
      <a:tcStyle>
        <a:tcBdr/>
        <a:fill>
          <a:solidFill>
            <a:srgbClr val="E9E9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Row>
  </a:tblStyle>
  <a:tblStyle styleId="{2708684C-4D16-4618-839F-0558EEFCDFE6}" styleName="">
    <a:tblBg/>
    <a:wholeTbl>
      <a:tcTxStyle b="off"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wholeTbl>
    <a:band2H>
      <a:tcTxStyle/>
      <a:tcStyle>
        <a:tcBdr/>
        <a:fill>
          <a:solidFill>
            <a:srgbClr val="FFFFFF"/>
          </a:solidFill>
        </a:fill>
      </a:tcStyle>
    </a:band2H>
    <a:firstCol>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firstCol>
    <a:lastRow>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508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lastRow>
    <a:firstRow>
      <a:tcTxStyle b="on" i="off">
        <a:fontRef idx="min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254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325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2082800" y="744538"/>
            <a:ext cx="2632075" cy="3722687"/>
          </a:xfrm>
          <a:prstGeom prst="rect">
            <a:avLst/>
          </a:prstGeom>
        </p:spPr>
        <p:txBody>
          <a:bodyPr/>
          <a:lstStyle/>
          <a:p>
            <a:endParaRPr/>
          </a:p>
        </p:txBody>
      </p:sp>
      <p:sp>
        <p:nvSpPr>
          <p:cNvPr id="149" name="Shape 149"/>
          <p:cNvSpPr>
            <a:spLocks noGrp="1"/>
          </p:cNvSpPr>
          <p:nvPr>
            <p:ph type="body" sz="quarter" idx="1"/>
          </p:nvPr>
        </p:nvSpPr>
        <p:spPr>
          <a:xfrm>
            <a:off x="906357" y="4715153"/>
            <a:ext cx="4984962" cy="4466987"/>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Body Level One…"/>
          <p:cNvSpPr txBox="1">
            <a:spLocks noGrp="1"/>
          </p:cNvSpPr>
          <p:nvPr>
            <p:ph type="body" sz="quarter" idx="1" hasCustomPrompt="1"/>
          </p:nvPr>
        </p:nvSpPr>
        <p:spPr>
          <a:prstGeom prst="rect">
            <a:avLst/>
          </a:prstGeom>
        </p:spPr>
        <p:txBody>
          <a:bodyPr/>
          <a:lstStyle/>
          <a:p>
            <a:r>
              <a:t>Author and Date</a:t>
            </a:r>
          </a:p>
          <a:p>
            <a:pPr lvl="1"/>
            <a:endParaRPr/>
          </a:p>
          <a:p>
            <a:pPr lvl="2"/>
            <a:endParaRPr/>
          </a:p>
          <a:p>
            <a:pPr lvl="3"/>
            <a:endParaRPr/>
          </a:p>
          <a:p>
            <a:pPr lvl="4"/>
            <a:endParaRPr/>
          </a:p>
        </p:txBody>
      </p:sp>
      <p:sp>
        <p:nvSpPr>
          <p:cNvPr id="12" name="Presentation Title"/>
          <p:cNvSpPr txBox="1">
            <a:spLocks noGrp="1"/>
          </p:cNvSpPr>
          <p:nvPr>
            <p:ph type="title" hasCustomPrompt="1"/>
          </p:nvPr>
        </p:nvSpPr>
        <p:spPr>
          <a:prstGeom prst="rect">
            <a:avLst/>
          </a:prstGeom>
        </p:spPr>
        <p:txBody>
          <a:bodyPr/>
          <a:lstStyle/>
          <a:p>
            <a:r>
              <a:t>Presentation Title</a:t>
            </a:r>
          </a:p>
        </p:txBody>
      </p:sp>
      <p:sp>
        <p:nvSpPr>
          <p:cNvPr id="13" name="Body Level One…"/>
          <p:cNvSpPr txBox="1">
            <a:spLocks noGrp="1"/>
          </p:cNvSpPr>
          <p:nvPr>
            <p:ph type="body" sz="quarter" idx="21" hasCustomPrompt="1"/>
          </p:nvPr>
        </p:nvSpPr>
        <p:spPr>
          <a:xfrm>
            <a:off x="405865" y="5479529"/>
            <a:ext cx="6744770" cy="846248"/>
          </a:xfrm>
          <a:prstGeom prst="rect">
            <a:avLst/>
          </a:prstGeom>
        </p:spPr>
        <p:txBody>
          <a:bodyPr anchor="t"/>
          <a:lstStyle>
            <a:lvl1pPr defTabSz="643584">
              <a:defRPr sz="4000"/>
            </a:lvl1pPr>
          </a:lstStyle>
          <a:p>
            <a:r>
              <a:t>Presentation Subtitle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ummus "/>
          <p:cNvSpPr>
            <a:spLocks noGrp="1"/>
          </p:cNvSpPr>
          <p:nvPr>
            <p:ph type="pic" sz="half" idx="21"/>
          </p:nvPr>
        </p:nvSpPr>
        <p:spPr>
          <a:xfrm>
            <a:off x="3090704" y="2800807"/>
            <a:ext cx="4383363" cy="5101697"/>
          </a:xfrm>
          <a:prstGeom prst="rect">
            <a:avLst/>
          </a:prstGeom>
        </p:spPr>
        <p:txBody>
          <a:bodyPr lIns="91439" tIns="45719" rIns="91439" bIns="45719" anchor="t">
            <a:noAutofit/>
          </a:bodyPr>
          <a:lstStyle/>
          <a:p>
            <a:endParaRPr/>
          </a:p>
        </p:txBody>
      </p:sp>
      <p:sp>
        <p:nvSpPr>
          <p:cNvPr id="33" name="Body Level One…"/>
          <p:cNvSpPr txBox="1">
            <a:spLocks noGrp="1"/>
          </p:cNvSpPr>
          <p:nvPr>
            <p:ph type="body" sz="quarter" idx="1" hasCustomPrompt="1"/>
          </p:nvPr>
        </p:nvSpPr>
        <p:spPr>
          <a:xfrm>
            <a:off x="405865" y="5420493"/>
            <a:ext cx="2966519" cy="2350116"/>
          </a:xfrm>
          <a:prstGeom prst="rect">
            <a:avLst/>
          </a:prstGeom>
        </p:spPr>
        <p:txBody>
          <a:bodyPr anchor="t"/>
          <a:lstStyle>
            <a:lvl1pPr defTabSz="643584">
              <a:defRPr sz="4000"/>
            </a:lvl1pPr>
            <a:lvl2pPr defTabSz="643584">
              <a:defRPr sz="4000"/>
            </a:lvl2pPr>
            <a:lvl3pPr defTabSz="643584">
              <a:defRPr sz="4000"/>
            </a:lvl3pPr>
            <a:lvl4pPr defTabSz="643584">
              <a:defRPr sz="4000"/>
            </a:lvl4pPr>
            <a:lvl5pPr defTabSz="643584">
              <a:defRPr sz="4000"/>
            </a:lvl5pPr>
          </a:lstStyle>
          <a:p>
            <a:r>
              <a:t>Slide Subtitle</a:t>
            </a:r>
          </a:p>
          <a:p>
            <a:pPr lvl="1"/>
            <a:endParaRPr/>
          </a:p>
          <a:p>
            <a:pPr lvl="2"/>
            <a:endParaRPr/>
          </a:p>
          <a:p>
            <a:pPr lvl="3"/>
            <a:endParaRPr/>
          </a:p>
          <a:p>
            <a:pPr lvl="4"/>
            <a:endParaRPr/>
          </a:p>
        </p:txBody>
      </p:sp>
      <p:sp>
        <p:nvSpPr>
          <p:cNvPr id="34" name="Slide Title"/>
          <p:cNvSpPr txBox="1">
            <a:spLocks noGrp="1"/>
          </p:cNvSpPr>
          <p:nvPr>
            <p:ph type="title" hasCustomPrompt="1"/>
          </p:nvPr>
        </p:nvSpPr>
        <p:spPr>
          <a:xfrm>
            <a:off x="405865" y="2915411"/>
            <a:ext cx="2966519" cy="2549360"/>
          </a:xfrm>
          <a:prstGeom prst="rect">
            <a:avLst/>
          </a:prstGeom>
        </p:spPr>
        <p:txBody>
          <a:bodyPr/>
          <a:lstStyle>
            <a:lvl1pPr>
              <a:defRPr sz="6400" spc="-128"/>
            </a:lvl1pPr>
          </a:lstStyle>
          <a:p>
            <a:r>
              <a:t>Slide Title</a:t>
            </a:r>
          </a:p>
        </p:txBody>
      </p:sp>
      <p:sp>
        <p:nvSpPr>
          <p:cNvPr id="35" name="Slide Number"/>
          <p:cNvSpPr txBox="1">
            <a:spLocks noGrp="1"/>
          </p:cNvSpPr>
          <p:nvPr>
            <p:ph type="sldNum" sz="quarter" idx="2"/>
          </p:nvPr>
        </p:nvSpPr>
        <p:spPr>
          <a:xfrm>
            <a:off x="3641558" y="7780238"/>
            <a:ext cx="269449" cy="257256"/>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Body Level One…"/>
          <p:cNvSpPr txBox="1">
            <a:spLocks noGrp="1"/>
          </p:cNvSpPr>
          <p:nvPr>
            <p:ph type="body" sz="half" idx="1" hasCustomPrompt="1"/>
          </p:nvPr>
        </p:nvSpPr>
        <p:spPr>
          <a:xfrm>
            <a:off x="405865" y="4232411"/>
            <a:ext cx="6744770" cy="3542111"/>
          </a:xfrm>
          <a:prstGeom prst="rect">
            <a:avLst/>
          </a:prstGeom>
        </p:spPr>
        <p:txBody>
          <a:bodyPr anchor="t"/>
          <a:lstStyle>
            <a:lvl1pPr marL="406400" indent="-406400" defTabSz="1901001">
              <a:lnSpc>
                <a:spcPct val="90000"/>
              </a:lnSpc>
              <a:spcBef>
                <a:spcPts val="3500"/>
              </a:spcBef>
              <a:buSzPct val="123000"/>
              <a:buChar char="•"/>
              <a:defRPr sz="3200" b="0"/>
            </a:lvl1pPr>
            <a:lvl2pPr marL="787400" indent="-406400" defTabSz="1901001">
              <a:lnSpc>
                <a:spcPct val="90000"/>
              </a:lnSpc>
              <a:spcBef>
                <a:spcPts val="3500"/>
              </a:spcBef>
              <a:buSzPct val="123000"/>
              <a:buChar char="•"/>
              <a:defRPr sz="3200" b="0"/>
            </a:lvl2pPr>
            <a:lvl3pPr marL="1168400" indent="-406400" defTabSz="1901001">
              <a:lnSpc>
                <a:spcPct val="90000"/>
              </a:lnSpc>
              <a:spcBef>
                <a:spcPts val="3500"/>
              </a:spcBef>
              <a:buSzPct val="123000"/>
              <a:buChar char="•"/>
              <a:defRPr sz="3200" b="0"/>
            </a:lvl3pPr>
            <a:lvl4pPr marL="1549400" indent="-406400" defTabSz="1901001">
              <a:lnSpc>
                <a:spcPct val="90000"/>
              </a:lnSpc>
              <a:spcBef>
                <a:spcPts val="3500"/>
              </a:spcBef>
              <a:buSzPct val="123000"/>
              <a:buChar char="•"/>
              <a:defRPr sz="3200" b="0"/>
            </a:lvl4pPr>
            <a:lvl5pPr marL="1930400" indent="-406400" defTabSz="1901001">
              <a:lnSpc>
                <a:spcPct val="90000"/>
              </a:lnSpc>
              <a:spcBef>
                <a:spcPts val="3500"/>
              </a:spcBef>
              <a:buSzPct val="123000"/>
              <a:buChar char="•"/>
              <a:defRPr sz="3200" b="0"/>
            </a:lvl5pPr>
          </a:lstStyle>
          <a:p>
            <a:r>
              <a:t>Slide bullet text</a:t>
            </a:r>
          </a:p>
          <a:p>
            <a:pPr lvl="1"/>
            <a:endParaRPr/>
          </a:p>
          <a:p>
            <a:pPr lvl="2"/>
            <a:endParaRPr/>
          </a:p>
          <a:p>
            <a:pPr lvl="3"/>
            <a:endParaRPr/>
          </a:p>
          <a:p>
            <a:pPr lvl="4"/>
            <a:endParaRPr/>
          </a:p>
        </p:txBody>
      </p:sp>
      <p:sp>
        <p:nvSpPr>
          <p:cNvPr id="43" name="Slide Subtitle"/>
          <p:cNvSpPr txBox="1">
            <a:spLocks noGrp="1"/>
          </p:cNvSpPr>
          <p:nvPr>
            <p:ph type="body" sz="quarter" idx="21" hasCustomPrompt="1"/>
          </p:nvPr>
        </p:nvSpPr>
        <p:spPr>
          <a:xfrm>
            <a:off x="405866" y="3334029"/>
            <a:ext cx="6744769" cy="390356"/>
          </a:xfrm>
          <a:prstGeom prst="rect">
            <a:avLst/>
          </a:prstGeom>
        </p:spPr>
        <p:txBody>
          <a:bodyPr anchor="t"/>
          <a:lstStyle>
            <a:lvl1pPr defTabSz="353971">
              <a:defRPr sz="2200"/>
            </a:lvl1pPr>
          </a:lstStyle>
          <a:p>
            <a:r>
              <a:t>Slide Subtitle</a:t>
            </a:r>
          </a:p>
        </p:txBody>
      </p:sp>
      <p:sp>
        <p:nvSpPr>
          <p:cNvPr id="44" name="Slide Title"/>
          <p:cNvSpPr txBox="1">
            <a:spLocks noGrp="1"/>
          </p:cNvSpPr>
          <p:nvPr>
            <p:ph type="title" hasCustomPrompt="1"/>
          </p:nvPr>
        </p:nvSpPr>
        <p:spPr>
          <a:xfrm>
            <a:off x="405865" y="2768830"/>
            <a:ext cx="6744770" cy="590355"/>
          </a:xfrm>
          <a:prstGeom prst="rect">
            <a:avLst/>
          </a:prstGeom>
        </p:spPr>
        <p:txBody>
          <a:bodyPr anchor="t"/>
          <a:lstStyle>
            <a:lvl1pPr>
              <a:defRPr sz="6400" spc="-128"/>
            </a:lvl1pPr>
          </a:lstStyle>
          <a:p>
            <a:r>
              <a:t>Slide Title</a:t>
            </a:r>
          </a:p>
        </p:txBody>
      </p:sp>
      <p:sp>
        <p:nvSpPr>
          <p:cNvPr id="45" name="Slide Number"/>
          <p:cNvSpPr txBox="1">
            <a:spLocks noGrp="1"/>
          </p:cNvSpPr>
          <p:nvPr>
            <p:ph type="sldNum" sz="quarter" idx="2"/>
          </p:nvPr>
        </p:nvSpPr>
        <p:spPr>
          <a:xfrm>
            <a:off x="3641558" y="7780238"/>
            <a:ext cx="269449" cy="257256"/>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sz="half" idx="1" hasCustomPrompt="1"/>
          </p:nvPr>
        </p:nvSpPr>
        <p:spPr>
          <a:xfrm>
            <a:off x="405865" y="4232411"/>
            <a:ext cx="6744770" cy="3542111"/>
          </a:xfrm>
          <a:prstGeom prst="rect">
            <a:avLst/>
          </a:prstGeom>
        </p:spPr>
        <p:txBody>
          <a:bodyPr numCol="2" spcCol="342449" anchor="t"/>
          <a:lstStyle>
            <a:lvl1pPr marL="406400" indent="-406400" defTabSz="1901001">
              <a:lnSpc>
                <a:spcPct val="90000"/>
              </a:lnSpc>
              <a:spcBef>
                <a:spcPts val="3500"/>
              </a:spcBef>
              <a:buSzPct val="123000"/>
              <a:buChar char="•"/>
              <a:defRPr sz="3200" b="0"/>
            </a:lvl1pPr>
            <a:lvl2pPr marL="787400" indent="-406400" defTabSz="1901001">
              <a:lnSpc>
                <a:spcPct val="90000"/>
              </a:lnSpc>
              <a:spcBef>
                <a:spcPts val="3500"/>
              </a:spcBef>
              <a:buSzPct val="123000"/>
              <a:buChar char="•"/>
              <a:defRPr sz="3200" b="0"/>
            </a:lvl2pPr>
            <a:lvl3pPr marL="1168400" indent="-406400" defTabSz="1901001">
              <a:lnSpc>
                <a:spcPct val="90000"/>
              </a:lnSpc>
              <a:spcBef>
                <a:spcPts val="3500"/>
              </a:spcBef>
              <a:buSzPct val="123000"/>
              <a:buChar char="•"/>
              <a:defRPr sz="3200" b="0"/>
            </a:lvl3pPr>
            <a:lvl4pPr marL="1549400" indent="-406400" defTabSz="1901001">
              <a:lnSpc>
                <a:spcPct val="90000"/>
              </a:lnSpc>
              <a:spcBef>
                <a:spcPts val="3500"/>
              </a:spcBef>
              <a:buSzPct val="123000"/>
              <a:buChar char="•"/>
              <a:defRPr sz="3200" b="0"/>
            </a:lvl4pPr>
            <a:lvl5pPr marL="1930400" indent="-406400" defTabSz="1901001">
              <a:lnSpc>
                <a:spcPct val="90000"/>
              </a:lnSpc>
              <a:spcBef>
                <a:spcPts val="3500"/>
              </a:spcBef>
              <a:buSzPct val="123000"/>
              <a:buChar char="•"/>
              <a:defRPr sz="3200" b="0"/>
            </a:lvl5pPr>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xfrm>
            <a:off x="3641558" y="7780238"/>
            <a:ext cx="269449" cy="257256"/>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Bowl of pappardelle pasta with parsley butter, roasted hazelnuts and shaved parmesan cheese"/>
          <p:cNvSpPr>
            <a:spLocks noGrp="1"/>
          </p:cNvSpPr>
          <p:nvPr>
            <p:ph type="pic" sz="half" idx="21"/>
          </p:nvPr>
        </p:nvSpPr>
        <p:spPr>
          <a:xfrm>
            <a:off x="3586384" y="2859844"/>
            <a:ext cx="3746891" cy="4995851"/>
          </a:xfrm>
          <a:prstGeom prst="rect">
            <a:avLst/>
          </a:prstGeom>
        </p:spPr>
        <p:txBody>
          <a:bodyPr lIns="91439" tIns="45719" rIns="91439" bIns="45719" anchor="t">
            <a:noAutofit/>
          </a:bodyPr>
          <a:lstStyle/>
          <a:p>
            <a:endParaRPr/>
          </a:p>
        </p:txBody>
      </p:sp>
      <p:sp>
        <p:nvSpPr>
          <p:cNvPr id="61" name="Slide Title"/>
          <p:cNvSpPr txBox="1">
            <a:spLocks noGrp="1"/>
          </p:cNvSpPr>
          <p:nvPr>
            <p:ph type="title" hasCustomPrompt="1"/>
          </p:nvPr>
        </p:nvSpPr>
        <p:spPr>
          <a:xfrm>
            <a:off x="405865" y="2771290"/>
            <a:ext cx="2966519" cy="590353"/>
          </a:xfrm>
          <a:prstGeom prst="rect">
            <a:avLst/>
          </a:prstGeom>
        </p:spPr>
        <p:txBody>
          <a:bodyPr anchor="t"/>
          <a:lstStyle>
            <a:lvl1pPr>
              <a:defRPr sz="6400" spc="-128"/>
            </a:lvl1pPr>
          </a:lstStyle>
          <a:p>
            <a:r>
              <a:t>Slide Title</a:t>
            </a:r>
          </a:p>
        </p:txBody>
      </p:sp>
      <p:sp>
        <p:nvSpPr>
          <p:cNvPr id="62" name="Body Level One…"/>
          <p:cNvSpPr txBox="1">
            <a:spLocks noGrp="1"/>
          </p:cNvSpPr>
          <p:nvPr>
            <p:ph type="body" sz="quarter" idx="1" hasCustomPrompt="1"/>
          </p:nvPr>
        </p:nvSpPr>
        <p:spPr>
          <a:xfrm>
            <a:off x="405865" y="3334029"/>
            <a:ext cx="2966519" cy="390356"/>
          </a:xfrm>
          <a:prstGeom prst="rect">
            <a:avLst/>
          </a:prstGeom>
        </p:spPr>
        <p:txBody>
          <a:bodyPr anchor="t"/>
          <a:lstStyle>
            <a:lvl1pPr defTabSz="353971">
              <a:defRPr sz="2200"/>
            </a:lvl1pPr>
            <a:lvl2pPr defTabSz="353971">
              <a:defRPr sz="2200"/>
            </a:lvl2pPr>
            <a:lvl3pPr defTabSz="353971">
              <a:defRPr sz="2200"/>
            </a:lvl3pPr>
            <a:lvl4pPr defTabSz="353971">
              <a:defRPr sz="2200"/>
            </a:lvl4pPr>
            <a:lvl5pPr defTabSz="353971">
              <a:defRPr sz="2200"/>
            </a:lvl5pPr>
          </a:lstStyle>
          <a:p>
            <a:r>
              <a:t>Slide Subtitle</a:t>
            </a:r>
          </a:p>
          <a:p>
            <a:pPr lvl="1"/>
            <a:endParaRPr/>
          </a:p>
          <a:p>
            <a:pPr lvl="2"/>
            <a:endParaRPr/>
          </a:p>
          <a:p>
            <a:pPr lvl="3"/>
            <a:endParaRPr/>
          </a:p>
          <a:p>
            <a:pPr lvl="4"/>
            <a:endParaRPr/>
          </a:p>
        </p:txBody>
      </p:sp>
      <p:sp>
        <p:nvSpPr>
          <p:cNvPr id="63" name="Body Level One…"/>
          <p:cNvSpPr txBox="1">
            <a:spLocks noGrp="1"/>
          </p:cNvSpPr>
          <p:nvPr>
            <p:ph type="body" sz="quarter" idx="22" hasCustomPrompt="1"/>
          </p:nvPr>
        </p:nvSpPr>
        <p:spPr>
          <a:xfrm>
            <a:off x="405866" y="4535196"/>
            <a:ext cx="2966518" cy="3249933"/>
          </a:xfrm>
          <a:prstGeom prst="rect">
            <a:avLst/>
          </a:prstGeom>
        </p:spPr>
        <p:txBody>
          <a:bodyPr anchor="t"/>
          <a:lstStyle>
            <a:lvl1pPr marL="406400" indent="-406400" defTabSz="1901001">
              <a:lnSpc>
                <a:spcPct val="90000"/>
              </a:lnSpc>
              <a:spcBef>
                <a:spcPts val="3500"/>
              </a:spcBef>
              <a:buSzPct val="123000"/>
              <a:buChar char="•"/>
              <a:defRPr sz="3200" b="0"/>
            </a:lvl1pPr>
          </a:lstStyle>
          <a:p>
            <a:r>
              <a:t>Slide bullet text</a:t>
            </a:r>
          </a:p>
        </p:txBody>
      </p:sp>
      <p:sp>
        <p:nvSpPr>
          <p:cNvPr id="64" name="Slide Number"/>
          <p:cNvSpPr txBox="1">
            <a:spLocks noGrp="1"/>
          </p:cNvSpPr>
          <p:nvPr>
            <p:ph type="sldNum" sz="quarter" idx="2"/>
          </p:nvPr>
        </p:nvSpPr>
        <p:spPr>
          <a:xfrm>
            <a:off x="3641558" y="7780238"/>
            <a:ext cx="269449" cy="257256"/>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405865" y="4387377"/>
            <a:ext cx="6744770" cy="1918645"/>
          </a:xfrm>
          <a:prstGeom prst="rect">
            <a:avLst/>
          </a:prstGeom>
        </p:spPr>
        <p:txBody>
          <a:bodyPr anchor="ctr"/>
          <a:lstStyle>
            <a:lvl1pPr>
              <a:defRPr b="0">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3641558" y="7780238"/>
            <a:ext cx="269449" cy="257256"/>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405865" y="2768830"/>
            <a:ext cx="6744770" cy="590355"/>
          </a:xfrm>
          <a:prstGeom prst="rect">
            <a:avLst/>
          </a:prstGeom>
        </p:spPr>
        <p:txBody>
          <a:bodyPr anchor="t"/>
          <a:lstStyle>
            <a:lvl1pPr>
              <a:defRPr sz="6400" spc="-128"/>
            </a:lvl1pPr>
          </a:lstStyle>
          <a:p>
            <a:r>
              <a:t>Slide Title</a:t>
            </a:r>
          </a:p>
        </p:txBody>
      </p:sp>
      <p:sp>
        <p:nvSpPr>
          <p:cNvPr id="80" name="Body Level One…"/>
          <p:cNvSpPr txBox="1">
            <a:spLocks noGrp="1"/>
          </p:cNvSpPr>
          <p:nvPr>
            <p:ph type="body" sz="quarter" idx="1" hasCustomPrompt="1"/>
          </p:nvPr>
        </p:nvSpPr>
        <p:spPr>
          <a:xfrm>
            <a:off x="405865" y="3334029"/>
            <a:ext cx="6744770" cy="390356"/>
          </a:xfrm>
          <a:prstGeom prst="rect">
            <a:avLst/>
          </a:prstGeom>
        </p:spPr>
        <p:txBody>
          <a:bodyPr anchor="t"/>
          <a:lstStyle>
            <a:lvl1pPr defTabSz="353971">
              <a:defRPr sz="2200"/>
            </a:lvl1pPr>
            <a:lvl2pPr defTabSz="353971">
              <a:defRPr sz="2200"/>
            </a:lvl2pPr>
            <a:lvl3pPr defTabSz="353971">
              <a:defRPr sz="2200"/>
            </a:lvl3pPr>
            <a:lvl4pPr defTabSz="353971">
              <a:defRPr sz="2200"/>
            </a:lvl4pPr>
            <a:lvl5pPr defTabSz="353971">
              <a:defRPr sz="2200"/>
            </a:lvl5pPr>
          </a:lstStyle>
          <a:p>
            <a:r>
              <a:t>Slide Subtitle</a:t>
            </a:r>
          </a:p>
          <a:p>
            <a:pPr lvl="1"/>
            <a:endParaRPr/>
          </a:p>
          <a:p>
            <a:pPr lvl="2"/>
            <a:endParaRPr/>
          </a:p>
          <a:p>
            <a:pPr lvl="3"/>
            <a:endParaRPr/>
          </a:p>
          <a:p>
            <a:pPr lvl="4"/>
            <a:endParaRPr/>
          </a:p>
        </p:txBody>
      </p:sp>
      <p:sp>
        <p:nvSpPr>
          <p:cNvPr id="81" name="Slide Number"/>
          <p:cNvSpPr txBox="1">
            <a:spLocks noGrp="1"/>
          </p:cNvSpPr>
          <p:nvPr>
            <p:ph type="sldNum" sz="quarter" idx="2"/>
          </p:nvPr>
        </p:nvSpPr>
        <p:spPr>
          <a:xfrm>
            <a:off x="3641558" y="7780238"/>
            <a:ext cx="269449" cy="257256"/>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405865" y="2771290"/>
            <a:ext cx="6744770" cy="590353"/>
          </a:xfrm>
          <a:prstGeom prst="rect">
            <a:avLst/>
          </a:prstGeom>
        </p:spPr>
        <p:txBody>
          <a:bodyPr anchor="t"/>
          <a:lstStyle>
            <a:lvl1pPr>
              <a:defRPr sz="6400" spc="-128"/>
            </a:lvl1pPr>
          </a:lstStyle>
          <a:p>
            <a:r>
              <a:t>Agenda Title</a:t>
            </a:r>
          </a:p>
        </p:txBody>
      </p:sp>
      <p:sp>
        <p:nvSpPr>
          <p:cNvPr id="89" name="Body Level One…"/>
          <p:cNvSpPr txBox="1">
            <a:spLocks noGrp="1"/>
          </p:cNvSpPr>
          <p:nvPr>
            <p:ph type="body" sz="quarter" idx="1" hasCustomPrompt="1"/>
          </p:nvPr>
        </p:nvSpPr>
        <p:spPr>
          <a:xfrm>
            <a:off x="405865" y="3332124"/>
            <a:ext cx="6744770" cy="390355"/>
          </a:xfrm>
          <a:prstGeom prst="rect">
            <a:avLst/>
          </a:prstGeom>
        </p:spPr>
        <p:txBody>
          <a:bodyPr anchor="t"/>
          <a:lstStyle>
            <a:lvl1pPr defTabSz="353971">
              <a:defRPr sz="2200"/>
            </a:lvl1pPr>
            <a:lvl2pPr defTabSz="353971">
              <a:defRPr sz="2200"/>
            </a:lvl2pPr>
            <a:lvl3pPr defTabSz="353971">
              <a:defRPr sz="2200"/>
            </a:lvl3pPr>
            <a:lvl4pPr defTabSz="353971">
              <a:defRPr sz="2200"/>
            </a:lvl4pPr>
            <a:lvl5pPr defTabSz="353971">
              <a:defRPr sz="2200"/>
            </a:lvl5pPr>
          </a:lstStyle>
          <a:p>
            <a:r>
              <a:t>Agenda Subtitle</a:t>
            </a:r>
          </a:p>
          <a:p>
            <a:pPr lvl="1"/>
            <a:endParaRPr/>
          </a:p>
          <a:p>
            <a:pPr lvl="2"/>
            <a:endParaRPr/>
          </a:p>
          <a:p>
            <a:pPr lvl="3"/>
            <a:endParaRPr/>
          </a:p>
          <a:p>
            <a:pPr lvl="4"/>
            <a:endParaRPr/>
          </a:p>
        </p:txBody>
      </p:sp>
      <p:sp>
        <p:nvSpPr>
          <p:cNvPr id="90" name="Body Level One…"/>
          <p:cNvSpPr txBox="1">
            <a:spLocks noGrp="1"/>
          </p:cNvSpPr>
          <p:nvPr>
            <p:ph type="body" sz="half" idx="21" hasCustomPrompt="1"/>
          </p:nvPr>
        </p:nvSpPr>
        <p:spPr>
          <a:xfrm>
            <a:off x="405865" y="4232411"/>
            <a:ext cx="6744770" cy="3542111"/>
          </a:xfrm>
          <a:prstGeom prst="rect">
            <a:avLst/>
          </a:prstGeom>
        </p:spPr>
        <p:txBody>
          <a:bodyPr anchor="t"/>
          <a:lstStyle>
            <a:lvl1pPr defTabSz="1901001">
              <a:lnSpc>
                <a:spcPct val="90000"/>
              </a:lnSpc>
              <a:spcBef>
                <a:spcPts val="1400"/>
              </a:spcBef>
              <a:defRPr sz="4000" b="0" spc="-100"/>
            </a:lvl1pPr>
          </a:lstStyle>
          <a:p>
            <a:r>
              <a:t>Agenda Topics</a:t>
            </a:r>
          </a:p>
        </p:txBody>
      </p:sp>
      <p:sp>
        <p:nvSpPr>
          <p:cNvPr id="91" name="Slide Number"/>
          <p:cNvSpPr txBox="1">
            <a:spLocks noGrp="1"/>
          </p:cNvSpPr>
          <p:nvPr>
            <p:ph type="sldNum" sz="quarter" idx="2"/>
          </p:nvPr>
        </p:nvSpPr>
        <p:spPr>
          <a:xfrm>
            <a:off x="3641558" y="7780238"/>
            <a:ext cx="269449" cy="257256"/>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quarter" idx="1" hasCustomPrompt="1"/>
          </p:nvPr>
        </p:nvSpPr>
        <p:spPr>
          <a:xfrm>
            <a:off x="405865" y="4586621"/>
            <a:ext cx="6744770" cy="1521080"/>
          </a:xfrm>
          <a:prstGeom prst="rect">
            <a:avLst/>
          </a:prstGeom>
        </p:spPr>
        <p:txBody>
          <a:bodyPr anchor="ctr"/>
          <a:lstStyle>
            <a:lvl1pPr algn="ctr" defTabSz="1901001">
              <a:lnSpc>
                <a:spcPct val="80000"/>
              </a:lnSpc>
              <a:defRPr sz="8800" b="0" spc="-176">
                <a:latin typeface="Helvetica Neue Medium"/>
                <a:ea typeface="Helvetica Neue Medium"/>
                <a:cs typeface="Helvetica Neue Medium"/>
                <a:sym typeface="Helvetica Neue Medium"/>
              </a:defRPr>
            </a:lvl1pPr>
            <a:lvl2pPr algn="ctr" defTabSz="1901001">
              <a:lnSpc>
                <a:spcPct val="80000"/>
              </a:lnSpc>
              <a:defRPr sz="8800" b="0" spc="-176">
                <a:latin typeface="Helvetica Neue Medium"/>
                <a:ea typeface="Helvetica Neue Medium"/>
                <a:cs typeface="Helvetica Neue Medium"/>
                <a:sym typeface="Helvetica Neue Medium"/>
              </a:defRPr>
            </a:lvl2pPr>
            <a:lvl3pPr algn="ctr" defTabSz="1901001">
              <a:lnSpc>
                <a:spcPct val="80000"/>
              </a:lnSpc>
              <a:defRPr sz="8800" b="0" spc="-176">
                <a:latin typeface="Helvetica Neue Medium"/>
                <a:ea typeface="Helvetica Neue Medium"/>
                <a:cs typeface="Helvetica Neue Medium"/>
                <a:sym typeface="Helvetica Neue Medium"/>
              </a:defRPr>
            </a:lvl3pPr>
            <a:lvl4pPr algn="ctr" defTabSz="1901001">
              <a:lnSpc>
                <a:spcPct val="80000"/>
              </a:lnSpc>
              <a:defRPr sz="8800" b="0" spc="-176">
                <a:latin typeface="Helvetica Neue Medium"/>
                <a:ea typeface="Helvetica Neue Medium"/>
                <a:cs typeface="Helvetica Neue Medium"/>
                <a:sym typeface="Helvetica Neue Medium"/>
              </a:defRPr>
            </a:lvl4pPr>
            <a:lvl5pPr algn="ctr" defTabSz="1901001">
              <a:lnSpc>
                <a:spcPct val="80000"/>
              </a:lnSpc>
              <a:defRPr sz="8800" b="0" spc="-176">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xfrm>
            <a:off x="3641558" y="7780238"/>
            <a:ext cx="269449" cy="257256"/>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sz="quarter" idx="1" hasCustomPrompt="1"/>
          </p:nvPr>
        </p:nvSpPr>
        <p:spPr>
          <a:xfrm>
            <a:off x="405865" y="6121350"/>
            <a:ext cx="6744769" cy="390355"/>
          </a:xfrm>
          <a:prstGeom prst="rect">
            <a:avLst/>
          </a:prstGeom>
        </p:spPr>
        <p:txBody>
          <a:bodyPr anchor="t"/>
          <a:lstStyle>
            <a:lvl1pPr algn="ctr" defTabSz="1045550">
              <a:defRPr sz="2200"/>
            </a:lvl1pPr>
            <a:lvl2pPr algn="ctr" defTabSz="1045550">
              <a:defRPr sz="2200"/>
            </a:lvl2pPr>
            <a:lvl3pPr algn="ctr" defTabSz="1045550">
              <a:defRPr sz="2200"/>
            </a:lvl3pPr>
            <a:lvl4pPr algn="ctr" defTabSz="1045550">
              <a:defRPr sz="2200"/>
            </a:lvl4pPr>
            <a:lvl5pPr algn="ctr" defTabSz="1045550">
              <a:defRPr sz="2200"/>
            </a:lvl5pPr>
          </a:lstStyle>
          <a:p>
            <a:r>
              <a:t>Fact information</a:t>
            </a:r>
          </a:p>
          <a:p>
            <a:pPr lvl="1"/>
            <a:endParaRPr/>
          </a:p>
          <a:p>
            <a:pPr lvl="2"/>
            <a:endParaRPr/>
          </a:p>
          <a:p>
            <a:pPr lvl="3"/>
            <a:endParaRPr/>
          </a:p>
          <a:p>
            <a:pPr lvl="4"/>
            <a:endParaRPr/>
          </a:p>
        </p:txBody>
      </p:sp>
      <p:sp>
        <p:nvSpPr>
          <p:cNvPr id="107" name="Body Level One…"/>
          <p:cNvSpPr txBox="1">
            <a:spLocks noGrp="1"/>
          </p:cNvSpPr>
          <p:nvPr>
            <p:ph type="body" sz="half" idx="21" hasCustomPrompt="1"/>
          </p:nvPr>
        </p:nvSpPr>
        <p:spPr>
          <a:xfrm>
            <a:off x="405865" y="3093523"/>
            <a:ext cx="6744770" cy="3027828"/>
          </a:xfrm>
          <a:prstGeom prst="rect">
            <a:avLst/>
          </a:prstGeom>
        </p:spPr>
        <p:txBody>
          <a:bodyPr/>
          <a:lstStyle/>
          <a:p>
            <a:pPr lvl="4" indent="1097280" algn="ctr" defTabSz="760400">
              <a:lnSpc>
                <a:spcPct val="80000"/>
              </a:lnSpc>
              <a:defRPr sz="7680" spc="-80"/>
            </a:pPr>
            <a:r>
              <a:t>100%
</a:t>
            </a:r>
          </a:p>
        </p:txBody>
      </p:sp>
      <p:sp>
        <p:nvSpPr>
          <p:cNvPr id="108" name="Slide Number"/>
          <p:cNvSpPr txBox="1">
            <a:spLocks noGrp="1"/>
          </p:cNvSpPr>
          <p:nvPr>
            <p:ph type="sldNum" sz="quarter" idx="2"/>
          </p:nvPr>
        </p:nvSpPr>
        <p:spPr>
          <a:xfrm>
            <a:off x="3641558" y="7780238"/>
            <a:ext cx="269449" cy="257256"/>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Body Level One…"/>
          <p:cNvSpPr txBox="1">
            <a:spLocks noGrp="1"/>
          </p:cNvSpPr>
          <p:nvPr>
            <p:ph type="body" sz="quarter" idx="1" hasCustomPrompt="1"/>
          </p:nvPr>
        </p:nvSpPr>
        <p:spPr>
          <a:xfrm>
            <a:off x="428004" y="4675175"/>
            <a:ext cx="6700492" cy="1350431"/>
          </a:xfrm>
          <a:prstGeom prst="rect">
            <a:avLst/>
          </a:prstGeom>
        </p:spPr>
        <p:txBody>
          <a:bodyPr anchor="ctr"/>
          <a:lstStyle>
            <a:lvl1pPr marL="375938" indent="-250625" defTabSz="1901001">
              <a:lnSpc>
                <a:spcPct val="90000"/>
              </a:lnSpc>
              <a:defRPr sz="6400" b="0" spc="-128">
                <a:latin typeface="Helvetica Neue Medium"/>
                <a:ea typeface="Helvetica Neue Medium"/>
                <a:cs typeface="Helvetica Neue Medium"/>
                <a:sym typeface="Helvetica Neue Medium"/>
              </a:defRPr>
            </a:lvl1pPr>
            <a:lvl2pPr marL="375938" indent="125313" defTabSz="1901001">
              <a:lnSpc>
                <a:spcPct val="90000"/>
              </a:lnSpc>
              <a:defRPr sz="6400" b="0" spc="-128">
                <a:latin typeface="Helvetica Neue Medium"/>
                <a:ea typeface="Helvetica Neue Medium"/>
                <a:cs typeface="Helvetica Neue Medium"/>
                <a:sym typeface="Helvetica Neue Medium"/>
              </a:defRPr>
            </a:lvl2pPr>
            <a:lvl3pPr marL="375938" indent="125313" defTabSz="1901001">
              <a:lnSpc>
                <a:spcPct val="90000"/>
              </a:lnSpc>
              <a:defRPr sz="6400" b="0" spc="-128">
                <a:latin typeface="Helvetica Neue Medium"/>
                <a:ea typeface="Helvetica Neue Medium"/>
                <a:cs typeface="Helvetica Neue Medium"/>
                <a:sym typeface="Helvetica Neue Medium"/>
              </a:defRPr>
            </a:lvl3pPr>
            <a:lvl4pPr marL="375938" indent="125313" defTabSz="1901001">
              <a:lnSpc>
                <a:spcPct val="90000"/>
              </a:lnSpc>
              <a:defRPr sz="6400" b="0" spc="-128">
                <a:latin typeface="Helvetica Neue Medium"/>
                <a:ea typeface="Helvetica Neue Medium"/>
                <a:cs typeface="Helvetica Neue Medium"/>
                <a:sym typeface="Helvetica Neue Medium"/>
              </a:defRPr>
            </a:lvl4pPr>
            <a:lvl5pPr marL="375938" indent="125313" defTabSz="1901001">
              <a:lnSpc>
                <a:spcPct val="90000"/>
              </a:lnSpc>
              <a:defRPr sz="6400" b="0" spc="-128">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6" name="Attribution"/>
          <p:cNvSpPr txBox="1">
            <a:spLocks noGrp="1"/>
          </p:cNvSpPr>
          <p:nvPr>
            <p:ph type="body" sz="quarter" idx="21" hasCustomPrompt="1"/>
          </p:nvPr>
        </p:nvSpPr>
        <p:spPr>
          <a:xfrm>
            <a:off x="708420" y="6246986"/>
            <a:ext cx="6420077" cy="267902"/>
          </a:xfrm>
          <a:prstGeom prst="rect">
            <a:avLst/>
          </a:prstGeom>
        </p:spPr>
        <p:txBody>
          <a:bodyPr anchor="t"/>
          <a:lstStyle/>
          <a:p>
            <a:r>
              <a:t>Attribution</a:t>
            </a:r>
          </a:p>
        </p:txBody>
      </p:sp>
      <p:sp>
        <p:nvSpPr>
          <p:cNvPr id="117" name="Slide Number"/>
          <p:cNvSpPr txBox="1">
            <a:spLocks noGrp="1"/>
          </p:cNvSpPr>
          <p:nvPr>
            <p:ph type="sldNum" sz="quarter" idx="2"/>
          </p:nvPr>
        </p:nvSpPr>
        <p:spPr>
          <a:xfrm>
            <a:off x="3641558" y="7780238"/>
            <a:ext cx="269449" cy="257256"/>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Bowl of pappardelle pasta with parsley butter, roasted hazelnuts and shaved parmesan cheese"/>
          <p:cNvSpPr>
            <a:spLocks noGrp="1"/>
          </p:cNvSpPr>
          <p:nvPr>
            <p:ph type="pic" sz="half" idx="21"/>
          </p:nvPr>
        </p:nvSpPr>
        <p:spPr>
          <a:xfrm>
            <a:off x="-1210221" y="2912521"/>
            <a:ext cx="6487587" cy="4865690"/>
          </a:xfrm>
          <a:prstGeom prst="rect">
            <a:avLst/>
          </a:prstGeom>
        </p:spPr>
        <p:txBody>
          <a:bodyPr lIns="91439" tIns="45719" rIns="91439" bIns="45719" anchor="t">
            <a:noAutofit/>
          </a:bodyPr>
          <a:lstStyle/>
          <a:p>
            <a:endParaRPr/>
          </a:p>
        </p:txBody>
      </p:sp>
      <p:sp>
        <p:nvSpPr>
          <p:cNvPr id="125" name="Bowl of salad with fried rice, boiled eggs and chopsticks"/>
          <p:cNvSpPr>
            <a:spLocks noGrp="1"/>
          </p:cNvSpPr>
          <p:nvPr>
            <p:ph type="pic" sz="quarter" idx="22"/>
          </p:nvPr>
        </p:nvSpPr>
        <p:spPr>
          <a:xfrm>
            <a:off x="3833595" y="2682737"/>
            <a:ext cx="3335488" cy="2668392"/>
          </a:xfrm>
          <a:prstGeom prst="rect">
            <a:avLst/>
          </a:prstGeom>
        </p:spPr>
        <p:txBody>
          <a:bodyPr lIns="91439" tIns="45719" rIns="91439" bIns="45719" anchor="t">
            <a:noAutofit/>
          </a:bodyPr>
          <a:lstStyle/>
          <a:p>
            <a:endParaRPr/>
          </a:p>
        </p:txBody>
      </p:sp>
      <p:sp>
        <p:nvSpPr>
          <p:cNvPr id="126" name="Bowl with salmon cakes, salad and hummus"/>
          <p:cNvSpPr>
            <a:spLocks noGrp="1"/>
          </p:cNvSpPr>
          <p:nvPr>
            <p:ph type="pic" sz="half" idx="23"/>
          </p:nvPr>
        </p:nvSpPr>
        <p:spPr>
          <a:xfrm>
            <a:off x="2896411" y="4110571"/>
            <a:ext cx="4612123" cy="5367946"/>
          </a:xfrm>
          <a:prstGeom prst="rect">
            <a:avLst/>
          </a:prstGeom>
        </p:spPr>
        <p:txBody>
          <a:bodyPr lIns="91439" tIns="45719" rIns="91439" bIns="45719" anchor="t">
            <a:noAutofit/>
          </a:bodyPr>
          <a:lstStyle/>
          <a:p>
            <a:endParaRPr/>
          </a:p>
        </p:txBody>
      </p:sp>
      <p:sp>
        <p:nvSpPr>
          <p:cNvPr id="127" name="Slide Number"/>
          <p:cNvSpPr txBox="1">
            <a:spLocks noGrp="1"/>
          </p:cNvSpPr>
          <p:nvPr>
            <p:ph type="sldNum" sz="quarter" idx="2"/>
          </p:nvPr>
        </p:nvSpPr>
        <p:spPr>
          <a:xfrm>
            <a:off x="3641558" y="7780238"/>
            <a:ext cx="269449" cy="257256"/>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owl of salad with fried rice, boiled eggs and chopsticks"/>
          <p:cNvSpPr>
            <a:spLocks noGrp="1"/>
          </p:cNvSpPr>
          <p:nvPr>
            <p:ph type="pic" idx="21"/>
          </p:nvPr>
        </p:nvSpPr>
        <p:spPr>
          <a:xfrm>
            <a:off x="-590352" y="1900521"/>
            <a:ext cx="8382993" cy="6706397"/>
          </a:xfrm>
          <a:prstGeom prst="rect">
            <a:avLst/>
          </a:prstGeom>
        </p:spPr>
        <p:txBody>
          <a:bodyPr lIns="91439" tIns="45719" rIns="91439" bIns="45719" anchor="t">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xfrm>
            <a:off x="3641558" y="7780238"/>
            <a:ext cx="269449" cy="257256"/>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l="-56000" r="-56000"/>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hasCustomPrompt="1"/>
          </p:nvPr>
        </p:nvSpPr>
        <p:spPr>
          <a:xfrm>
            <a:off x="405865" y="7543486"/>
            <a:ext cx="6744770" cy="26790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9516" tIns="29516" rIns="29516" bIns="29516" anchor="b">
            <a:normAutofit/>
          </a:bodyPr>
          <a:lstStyle/>
          <a:p>
            <a:r>
              <a:t>Author and Date</a:t>
            </a:r>
          </a:p>
          <a:p>
            <a:pPr lvl="1"/>
            <a:endParaRPr/>
          </a:p>
          <a:p>
            <a:pPr lvl="2"/>
            <a:endParaRPr/>
          </a:p>
          <a:p>
            <a:pPr lvl="3"/>
            <a:endParaRPr/>
          </a:p>
          <a:p>
            <a:pPr lvl="4"/>
            <a:endParaRPr/>
          </a:p>
        </p:txBody>
      </p:sp>
      <p:sp>
        <p:nvSpPr>
          <p:cNvPr id="3" name="Presentation Title"/>
          <p:cNvSpPr txBox="1">
            <a:spLocks noGrp="1"/>
          </p:cNvSpPr>
          <p:nvPr>
            <p:ph type="title" hasCustomPrompt="1"/>
          </p:nvPr>
        </p:nvSpPr>
        <p:spPr>
          <a:xfrm>
            <a:off x="405865" y="3590404"/>
            <a:ext cx="6745500" cy="191864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9516" tIns="29516" rIns="29516" bIns="29516" anchor="b">
            <a:normAutofit/>
          </a:bodyPr>
          <a:lstStyle/>
          <a:p>
            <a:r>
              <a:t>Presentation Title</a:t>
            </a:r>
          </a:p>
        </p:txBody>
      </p:sp>
      <p:sp>
        <p:nvSpPr>
          <p:cNvPr id="4" name="Slide Number"/>
          <p:cNvSpPr txBox="1">
            <a:spLocks noGrp="1"/>
          </p:cNvSpPr>
          <p:nvPr>
            <p:ph type="sldNum" sz="quarter" idx="2"/>
          </p:nvPr>
        </p:nvSpPr>
        <p:spPr>
          <a:xfrm>
            <a:off x="3643526" y="7780238"/>
            <a:ext cx="269448" cy="257256"/>
          </a:xfrm>
          <a:prstGeom prst="rect">
            <a:avLst/>
          </a:prstGeom>
          <a:ln w="12700">
            <a:miter lim="400000"/>
          </a:ln>
        </p:spPr>
        <p:txBody>
          <a:bodyPr wrap="none" lIns="29516" tIns="29516" rIns="29516" bIns="29516" anchor="b">
            <a:spAutoFit/>
          </a:bodyPr>
          <a:lstStyle>
            <a:lvl1pPr defTabSz="640490">
              <a:defRPr sz="14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transition spd="med"/>
  <p:txStyles>
    <p:titleStyle>
      <a:lvl1pPr marL="0" marR="0" indent="0" algn="l" defTabSz="1901001" rtl="0" latinLnBrk="0">
        <a:lnSpc>
          <a:spcPct val="80000"/>
        </a:lnSpc>
        <a:spcBef>
          <a:spcPts val="0"/>
        </a:spcBef>
        <a:spcAft>
          <a:spcPts val="0"/>
        </a:spcAft>
        <a:buClrTx/>
        <a:buSzTx/>
        <a:buFontTx/>
        <a:buNone/>
        <a:tabLst/>
        <a:defRPr sz="8800" b="1" i="0" u="none" strike="noStrike" cap="none" spc="-176" baseline="0">
          <a:solidFill>
            <a:srgbClr val="000000"/>
          </a:solidFill>
          <a:uFillTx/>
          <a:latin typeface="+mn-lt"/>
          <a:ea typeface="+mn-ea"/>
          <a:cs typeface="+mn-cs"/>
          <a:sym typeface="Helvetica Neue"/>
        </a:defRPr>
      </a:lvl1pPr>
      <a:lvl2pPr marL="0" marR="0" indent="0" algn="l" defTabSz="1901001" rtl="0" latinLnBrk="0">
        <a:lnSpc>
          <a:spcPct val="80000"/>
        </a:lnSpc>
        <a:spcBef>
          <a:spcPts val="0"/>
        </a:spcBef>
        <a:spcAft>
          <a:spcPts val="0"/>
        </a:spcAft>
        <a:buClrTx/>
        <a:buSzTx/>
        <a:buFontTx/>
        <a:buNone/>
        <a:tabLst/>
        <a:defRPr sz="8800" b="1" i="0" u="none" strike="noStrike" cap="none" spc="-176" baseline="0">
          <a:solidFill>
            <a:srgbClr val="000000"/>
          </a:solidFill>
          <a:uFillTx/>
          <a:latin typeface="+mn-lt"/>
          <a:ea typeface="+mn-ea"/>
          <a:cs typeface="+mn-cs"/>
          <a:sym typeface="Helvetica Neue"/>
        </a:defRPr>
      </a:lvl2pPr>
      <a:lvl3pPr marL="0" marR="0" indent="0" algn="l" defTabSz="1901001" rtl="0" latinLnBrk="0">
        <a:lnSpc>
          <a:spcPct val="80000"/>
        </a:lnSpc>
        <a:spcBef>
          <a:spcPts val="0"/>
        </a:spcBef>
        <a:spcAft>
          <a:spcPts val="0"/>
        </a:spcAft>
        <a:buClrTx/>
        <a:buSzTx/>
        <a:buFontTx/>
        <a:buNone/>
        <a:tabLst/>
        <a:defRPr sz="8800" b="1" i="0" u="none" strike="noStrike" cap="none" spc="-176" baseline="0">
          <a:solidFill>
            <a:srgbClr val="000000"/>
          </a:solidFill>
          <a:uFillTx/>
          <a:latin typeface="+mn-lt"/>
          <a:ea typeface="+mn-ea"/>
          <a:cs typeface="+mn-cs"/>
          <a:sym typeface="Helvetica Neue"/>
        </a:defRPr>
      </a:lvl3pPr>
      <a:lvl4pPr marL="0" marR="0" indent="0" algn="l" defTabSz="1901001" rtl="0" latinLnBrk="0">
        <a:lnSpc>
          <a:spcPct val="80000"/>
        </a:lnSpc>
        <a:spcBef>
          <a:spcPts val="0"/>
        </a:spcBef>
        <a:spcAft>
          <a:spcPts val="0"/>
        </a:spcAft>
        <a:buClrTx/>
        <a:buSzTx/>
        <a:buFontTx/>
        <a:buNone/>
        <a:tabLst/>
        <a:defRPr sz="8800" b="1" i="0" u="none" strike="noStrike" cap="none" spc="-176" baseline="0">
          <a:solidFill>
            <a:srgbClr val="000000"/>
          </a:solidFill>
          <a:uFillTx/>
          <a:latin typeface="+mn-lt"/>
          <a:ea typeface="+mn-ea"/>
          <a:cs typeface="+mn-cs"/>
          <a:sym typeface="Helvetica Neue"/>
        </a:defRPr>
      </a:lvl4pPr>
      <a:lvl5pPr marL="0" marR="0" indent="0" algn="l" defTabSz="1901001" rtl="0" latinLnBrk="0">
        <a:lnSpc>
          <a:spcPct val="80000"/>
        </a:lnSpc>
        <a:spcBef>
          <a:spcPts val="0"/>
        </a:spcBef>
        <a:spcAft>
          <a:spcPts val="0"/>
        </a:spcAft>
        <a:buClrTx/>
        <a:buSzTx/>
        <a:buFontTx/>
        <a:buNone/>
        <a:tabLst/>
        <a:defRPr sz="8800" b="1" i="0" u="none" strike="noStrike" cap="none" spc="-176" baseline="0">
          <a:solidFill>
            <a:srgbClr val="000000"/>
          </a:solidFill>
          <a:uFillTx/>
          <a:latin typeface="+mn-lt"/>
          <a:ea typeface="+mn-ea"/>
          <a:cs typeface="+mn-cs"/>
          <a:sym typeface="Helvetica Neue"/>
        </a:defRPr>
      </a:lvl5pPr>
      <a:lvl6pPr marL="0" marR="0" indent="0" algn="l" defTabSz="1901001" rtl="0" latinLnBrk="0">
        <a:lnSpc>
          <a:spcPct val="80000"/>
        </a:lnSpc>
        <a:spcBef>
          <a:spcPts val="0"/>
        </a:spcBef>
        <a:spcAft>
          <a:spcPts val="0"/>
        </a:spcAft>
        <a:buClrTx/>
        <a:buSzTx/>
        <a:buFontTx/>
        <a:buNone/>
        <a:tabLst/>
        <a:defRPr sz="8800" b="1" i="0" u="none" strike="noStrike" cap="none" spc="-176" baseline="0">
          <a:solidFill>
            <a:srgbClr val="000000"/>
          </a:solidFill>
          <a:uFillTx/>
          <a:latin typeface="+mn-lt"/>
          <a:ea typeface="+mn-ea"/>
          <a:cs typeface="+mn-cs"/>
          <a:sym typeface="Helvetica Neue"/>
        </a:defRPr>
      </a:lvl6pPr>
      <a:lvl7pPr marL="0" marR="0" indent="0" algn="l" defTabSz="1901001" rtl="0" latinLnBrk="0">
        <a:lnSpc>
          <a:spcPct val="80000"/>
        </a:lnSpc>
        <a:spcBef>
          <a:spcPts val="0"/>
        </a:spcBef>
        <a:spcAft>
          <a:spcPts val="0"/>
        </a:spcAft>
        <a:buClrTx/>
        <a:buSzTx/>
        <a:buFontTx/>
        <a:buNone/>
        <a:tabLst/>
        <a:defRPr sz="8800" b="1" i="0" u="none" strike="noStrike" cap="none" spc="-176" baseline="0">
          <a:solidFill>
            <a:srgbClr val="000000"/>
          </a:solidFill>
          <a:uFillTx/>
          <a:latin typeface="+mn-lt"/>
          <a:ea typeface="+mn-ea"/>
          <a:cs typeface="+mn-cs"/>
          <a:sym typeface="Helvetica Neue"/>
        </a:defRPr>
      </a:lvl7pPr>
      <a:lvl8pPr marL="0" marR="0" indent="0" algn="l" defTabSz="1901001" rtl="0" latinLnBrk="0">
        <a:lnSpc>
          <a:spcPct val="80000"/>
        </a:lnSpc>
        <a:spcBef>
          <a:spcPts val="0"/>
        </a:spcBef>
        <a:spcAft>
          <a:spcPts val="0"/>
        </a:spcAft>
        <a:buClrTx/>
        <a:buSzTx/>
        <a:buFontTx/>
        <a:buNone/>
        <a:tabLst/>
        <a:defRPr sz="8800" b="1" i="0" u="none" strike="noStrike" cap="none" spc="-176" baseline="0">
          <a:solidFill>
            <a:srgbClr val="000000"/>
          </a:solidFill>
          <a:uFillTx/>
          <a:latin typeface="+mn-lt"/>
          <a:ea typeface="+mn-ea"/>
          <a:cs typeface="+mn-cs"/>
          <a:sym typeface="Helvetica Neue"/>
        </a:defRPr>
      </a:lvl8pPr>
      <a:lvl9pPr marL="0" marR="0" indent="0" algn="l" defTabSz="1901001" rtl="0" latinLnBrk="0">
        <a:lnSpc>
          <a:spcPct val="80000"/>
        </a:lnSpc>
        <a:spcBef>
          <a:spcPts val="0"/>
        </a:spcBef>
        <a:spcAft>
          <a:spcPts val="0"/>
        </a:spcAft>
        <a:buClrTx/>
        <a:buSzTx/>
        <a:buFontTx/>
        <a:buNone/>
        <a:tabLst/>
        <a:defRPr sz="8800" b="1" i="0" u="none" strike="noStrike" cap="none" spc="-176" baseline="0">
          <a:solidFill>
            <a:srgbClr val="000000"/>
          </a:solidFill>
          <a:uFillTx/>
          <a:latin typeface="+mn-lt"/>
          <a:ea typeface="+mn-ea"/>
          <a:cs typeface="+mn-cs"/>
          <a:sym typeface="Helvetica Neue"/>
        </a:defRPr>
      </a:lvl9pPr>
    </p:titleStyle>
    <p:bodyStyle>
      <a:lvl1pPr marL="0" marR="0" indent="0" algn="l" defTabSz="366842" rtl="0" latinLnBrk="0">
        <a:lnSpc>
          <a:spcPct val="100000"/>
        </a:lnSpc>
        <a:spcBef>
          <a:spcPts val="0"/>
        </a:spcBef>
        <a:spcAft>
          <a:spcPts val="0"/>
        </a:spcAft>
        <a:buClrTx/>
        <a:buSzTx/>
        <a:buFontTx/>
        <a:buNone/>
        <a:tabLst/>
        <a:defRPr sz="1400" b="1" i="0" u="none" strike="noStrike" cap="none" spc="0" baseline="0">
          <a:solidFill>
            <a:srgbClr val="000000"/>
          </a:solidFill>
          <a:uFillTx/>
          <a:latin typeface="+mn-lt"/>
          <a:ea typeface="+mn-ea"/>
          <a:cs typeface="+mn-cs"/>
          <a:sym typeface="Helvetica Neue"/>
        </a:defRPr>
      </a:lvl1pPr>
      <a:lvl2pPr marL="0" marR="0" indent="0" algn="l" defTabSz="366842" rtl="0" latinLnBrk="0">
        <a:lnSpc>
          <a:spcPct val="100000"/>
        </a:lnSpc>
        <a:spcBef>
          <a:spcPts val="0"/>
        </a:spcBef>
        <a:spcAft>
          <a:spcPts val="0"/>
        </a:spcAft>
        <a:buClrTx/>
        <a:buSzTx/>
        <a:buFontTx/>
        <a:buNone/>
        <a:tabLst/>
        <a:defRPr sz="1400" b="1" i="0" u="none" strike="noStrike" cap="none" spc="0" baseline="0">
          <a:solidFill>
            <a:srgbClr val="000000"/>
          </a:solidFill>
          <a:uFillTx/>
          <a:latin typeface="+mn-lt"/>
          <a:ea typeface="+mn-ea"/>
          <a:cs typeface="+mn-cs"/>
          <a:sym typeface="Helvetica Neue"/>
        </a:defRPr>
      </a:lvl2pPr>
      <a:lvl3pPr marL="0" marR="0" indent="0" algn="l" defTabSz="366842" rtl="0" latinLnBrk="0">
        <a:lnSpc>
          <a:spcPct val="100000"/>
        </a:lnSpc>
        <a:spcBef>
          <a:spcPts val="0"/>
        </a:spcBef>
        <a:spcAft>
          <a:spcPts val="0"/>
        </a:spcAft>
        <a:buClrTx/>
        <a:buSzTx/>
        <a:buFontTx/>
        <a:buNone/>
        <a:tabLst/>
        <a:defRPr sz="1400" b="1" i="0" u="none" strike="noStrike" cap="none" spc="0" baseline="0">
          <a:solidFill>
            <a:srgbClr val="000000"/>
          </a:solidFill>
          <a:uFillTx/>
          <a:latin typeface="+mn-lt"/>
          <a:ea typeface="+mn-ea"/>
          <a:cs typeface="+mn-cs"/>
          <a:sym typeface="Helvetica Neue"/>
        </a:defRPr>
      </a:lvl3pPr>
      <a:lvl4pPr marL="0" marR="0" indent="0" algn="l" defTabSz="366842" rtl="0" latinLnBrk="0">
        <a:lnSpc>
          <a:spcPct val="100000"/>
        </a:lnSpc>
        <a:spcBef>
          <a:spcPts val="0"/>
        </a:spcBef>
        <a:spcAft>
          <a:spcPts val="0"/>
        </a:spcAft>
        <a:buClrTx/>
        <a:buSzTx/>
        <a:buFontTx/>
        <a:buNone/>
        <a:tabLst/>
        <a:defRPr sz="1400" b="1" i="0" u="none" strike="noStrike" cap="none" spc="0" baseline="0">
          <a:solidFill>
            <a:srgbClr val="000000"/>
          </a:solidFill>
          <a:uFillTx/>
          <a:latin typeface="+mn-lt"/>
          <a:ea typeface="+mn-ea"/>
          <a:cs typeface="+mn-cs"/>
          <a:sym typeface="Helvetica Neue"/>
        </a:defRPr>
      </a:lvl4pPr>
      <a:lvl5pPr marL="0" marR="0" indent="0" algn="l" defTabSz="366842" rtl="0" latinLnBrk="0">
        <a:lnSpc>
          <a:spcPct val="100000"/>
        </a:lnSpc>
        <a:spcBef>
          <a:spcPts val="0"/>
        </a:spcBef>
        <a:spcAft>
          <a:spcPts val="0"/>
        </a:spcAft>
        <a:buClrTx/>
        <a:buSzTx/>
        <a:buFontTx/>
        <a:buNone/>
        <a:tabLst/>
        <a:defRPr sz="1400" b="1" i="0" u="none" strike="noStrike" cap="none" spc="0" baseline="0">
          <a:solidFill>
            <a:srgbClr val="000000"/>
          </a:solidFill>
          <a:uFillTx/>
          <a:latin typeface="+mn-lt"/>
          <a:ea typeface="+mn-ea"/>
          <a:cs typeface="+mn-cs"/>
          <a:sym typeface="Helvetica Neue"/>
        </a:defRPr>
      </a:lvl5pPr>
      <a:lvl6pPr marL="0" marR="0" indent="0" algn="l" defTabSz="366842" rtl="0" latinLnBrk="0">
        <a:lnSpc>
          <a:spcPct val="100000"/>
        </a:lnSpc>
        <a:spcBef>
          <a:spcPts val="0"/>
        </a:spcBef>
        <a:spcAft>
          <a:spcPts val="0"/>
        </a:spcAft>
        <a:buClrTx/>
        <a:buSzTx/>
        <a:buFontTx/>
        <a:buNone/>
        <a:tabLst/>
        <a:defRPr sz="1400" b="1" i="0" u="none" strike="noStrike" cap="none" spc="0" baseline="0">
          <a:solidFill>
            <a:srgbClr val="000000"/>
          </a:solidFill>
          <a:uFillTx/>
          <a:latin typeface="+mn-lt"/>
          <a:ea typeface="+mn-ea"/>
          <a:cs typeface="+mn-cs"/>
          <a:sym typeface="Helvetica Neue"/>
        </a:defRPr>
      </a:lvl6pPr>
      <a:lvl7pPr marL="0" marR="0" indent="0" algn="l" defTabSz="366842" rtl="0" latinLnBrk="0">
        <a:lnSpc>
          <a:spcPct val="100000"/>
        </a:lnSpc>
        <a:spcBef>
          <a:spcPts val="0"/>
        </a:spcBef>
        <a:spcAft>
          <a:spcPts val="0"/>
        </a:spcAft>
        <a:buClrTx/>
        <a:buSzTx/>
        <a:buFontTx/>
        <a:buNone/>
        <a:tabLst/>
        <a:defRPr sz="1400" b="1" i="0" u="none" strike="noStrike" cap="none" spc="0" baseline="0">
          <a:solidFill>
            <a:srgbClr val="000000"/>
          </a:solidFill>
          <a:uFillTx/>
          <a:latin typeface="+mn-lt"/>
          <a:ea typeface="+mn-ea"/>
          <a:cs typeface="+mn-cs"/>
          <a:sym typeface="Helvetica Neue"/>
        </a:defRPr>
      </a:lvl7pPr>
      <a:lvl8pPr marL="0" marR="0" indent="0" algn="l" defTabSz="366842" rtl="0" latinLnBrk="0">
        <a:lnSpc>
          <a:spcPct val="100000"/>
        </a:lnSpc>
        <a:spcBef>
          <a:spcPts val="0"/>
        </a:spcBef>
        <a:spcAft>
          <a:spcPts val="0"/>
        </a:spcAft>
        <a:buClrTx/>
        <a:buSzTx/>
        <a:buFontTx/>
        <a:buNone/>
        <a:tabLst/>
        <a:defRPr sz="1400" b="1" i="0" u="none" strike="noStrike" cap="none" spc="0" baseline="0">
          <a:solidFill>
            <a:srgbClr val="000000"/>
          </a:solidFill>
          <a:uFillTx/>
          <a:latin typeface="+mn-lt"/>
          <a:ea typeface="+mn-ea"/>
          <a:cs typeface="+mn-cs"/>
          <a:sym typeface="Helvetica Neue"/>
        </a:defRPr>
      </a:lvl8pPr>
      <a:lvl9pPr marL="0" marR="0" indent="0" algn="l" defTabSz="366842" rtl="0" latinLnBrk="0">
        <a:lnSpc>
          <a:spcPct val="100000"/>
        </a:lnSpc>
        <a:spcBef>
          <a:spcPts val="0"/>
        </a:spcBef>
        <a:spcAft>
          <a:spcPts val="0"/>
        </a:spcAft>
        <a:buClrTx/>
        <a:buSzTx/>
        <a:buFontTx/>
        <a:buNone/>
        <a:tabLst/>
        <a:defRPr sz="1400" b="1" i="0" u="none" strike="noStrike" cap="none" spc="0" baseline="0">
          <a:solidFill>
            <a:srgbClr val="000000"/>
          </a:solidFill>
          <a:uFillTx/>
          <a:latin typeface="+mn-lt"/>
          <a:ea typeface="+mn-ea"/>
          <a:cs typeface="+mn-cs"/>
          <a:sym typeface="Helvetica Neue"/>
        </a:defRPr>
      </a:lvl9pPr>
    </p:bodyStyle>
    <p:otherStyle>
      <a:lvl1pPr marL="0" marR="0" indent="0" algn="ctr" defTabSz="64049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Helvetica Neue"/>
        </a:defRPr>
      </a:lvl1pPr>
      <a:lvl2pPr marL="0" marR="0" indent="0" algn="ctr" defTabSz="64049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Helvetica Neue"/>
        </a:defRPr>
      </a:lvl2pPr>
      <a:lvl3pPr marL="0" marR="0" indent="0" algn="ctr" defTabSz="64049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Helvetica Neue"/>
        </a:defRPr>
      </a:lvl3pPr>
      <a:lvl4pPr marL="0" marR="0" indent="0" algn="ctr" defTabSz="64049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Helvetica Neue"/>
        </a:defRPr>
      </a:lvl4pPr>
      <a:lvl5pPr marL="0" marR="0" indent="0" algn="ctr" defTabSz="64049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Helvetica Neue"/>
        </a:defRPr>
      </a:lvl5pPr>
      <a:lvl6pPr marL="0" marR="0" indent="0" algn="ctr" defTabSz="64049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Helvetica Neue"/>
        </a:defRPr>
      </a:lvl6pPr>
      <a:lvl7pPr marL="0" marR="0" indent="0" algn="ctr" defTabSz="64049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Helvetica Neue"/>
        </a:defRPr>
      </a:lvl7pPr>
      <a:lvl8pPr marL="0" marR="0" indent="0" algn="ctr" defTabSz="64049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Helvetica Neue"/>
        </a:defRPr>
      </a:lvl8pPr>
      <a:lvl9pPr marL="0" marR="0" indent="0" algn="ctr" defTabSz="64049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brynteg-pri.wrexham.sch.uk/" TargetMode="Externa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phw.nhs.wales/resources/exclusion-period-for-common-infections-including-a-z-of-common-infections-and-next-steps/"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Rounded Rectangle"/>
          <p:cNvSpPr/>
          <p:nvPr/>
        </p:nvSpPr>
        <p:spPr>
          <a:xfrm>
            <a:off x="482599" y="7536873"/>
            <a:ext cx="6722533" cy="2958049"/>
          </a:xfrm>
          <a:prstGeom prst="roundRect">
            <a:avLst>
              <a:gd name="adj" fmla="val 9557"/>
            </a:avLst>
          </a:prstGeom>
          <a:solidFill>
            <a:srgbClr val="FFFFFF"/>
          </a:solidFill>
          <a:ln w="63500">
            <a:solidFill>
              <a:srgbClr val="000000"/>
            </a:solidFill>
            <a:miter lim="400000"/>
          </a:ln>
        </p:spPr>
        <p:txBody>
          <a:bodyPr lIns="29516" tIns="29516" rIns="29516" bIns="29516" anchor="ctr"/>
          <a:lstStyle/>
          <a:p>
            <a:pPr defTabSz="640490">
              <a:defRPr sz="2400">
                <a:solidFill>
                  <a:srgbClr val="FFFFFF"/>
                </a:solidFill>
                <a:latin typeface="Helvetica Neue Medium"/>
                <a:ea typeface="Helvetica Neue Medium"/>
                <a:cs typeface="Helvetica Neue Medium"/>
                <a:sym typeface="Helvetica Neue Medium"/>
              </a:defRPr>
            </a:pPr>
            <a:endParaRPr/>
          </a:p>
        </p:txBody>
      </p:sp>
      <p:grpSp>
        <p:nvGrpSpPr>
          <p:cNvPr id="157" name="MESSAGE FROM THE HEAD TEACHER…"/>
          <p:cNvGrpSpPr/>
          <p:nvPr/>
        </p:nvGrpSpPr>
        <p:grpSpPr>
          <a:xfrm>
            <a:off x="482599" y="996908"/>
            <a:ext cx="6722533" cy="6365281"/>
            <a:chOff x="-142957" y="-69253"/>
            <a:chExt cx="5222272" cy="1671498"/>
          </a:xfrm>
        </p:grpSpPr>
        <p:sp>
          <p:nvSpPr>
            <p:cNvPr id="155" name="Rounded Rectangle"/>
            <p:cNvSpPr/>
            <p:nvPr/>
          </p:nvSpPr>
          <p:spPr>
            <a:xfrm>
              <a:off x="-142957" y="-69253"/>
              <a:ext cx="5222272" cy="1671498"/>
            </a:xfrm>
            <a:prstGeom prst="roundRect">
              <a:avLst>
                <a:gd name="adj" fmla="val 8807"/>
              </a:avLst>
            </a:prstGeom>
            <a:solidFill>
              <a:srgbClr val="FFFFFF"/>
            </a:solidFill>
            <a:ln w="63500" cap="flat">
              <a:solidFill>
                <a:srgbClr val="000000"/>
              </a:solidFill>
              <a:prstDash val="solid"/>
              <a:miter lim="400000"/>
            </a:ln>
            <a:effectLst/>
          </p:spPr>
          <p:txBody>
            <a:bodyPr wrap="square" lIns="29516" tIns="29516" rIns="29516" bIns="29516" numCol="1" anchor="t">
              <a:noAutofit/>
            </a:bodyPr>
            <a:lstStyle/>
            <a:p>
              <a:pPr algn="l" defTabSz="640490">
                <a:defRPr sz="900">
                  <a:solidFill>
                    <a:srgbClr val="000000"/>
                  </a:solidFill>
                  <a:latin typeface="Helvetica Neue Medium"/>
                  <a:ea typeface="Helvetica Neue Medium"/>
                  <a:cs typeface="Helvetica Neue Medium"/>
                  <a:sym typeface="Helvetica Neue Medium"/>
                </a:defRPr>
              </a:pPr>
              <a:endParaRPr sz="1400">
                <a:solidFill>
                  <a:srgbClr val="000000"/>
                </a:solidFill>
                <a:latin typeface="Century Gothic" panose="020B0502020202020204" pitchFamily="34" charset="0"/>
              </a:endParaRPr>
            </a:p>
          </p:txBody>
        </p:sp>
        <p:sp>
          <p:nvSpPr>
            <p:cNvPr id="156" name="MESSAGE FROM THE HEAD TEACHER…"/>
            <p:cNvSpPr txBox="1"/>
            <p:nvPr/>
          </p:nvSpPr>
          <p:spPr>
            <a:xfrm>
              <a:off x="-64031" y="12874"/>
              <a:ext cx="5041401" cy="150275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516" tIns="29516" rIns="29516" bIns="29516" numCol="1" anchor="t">
              <a:spAutoFit/>
            </a:bodyPr>
            <a:lstStyle/>
            <a:p>
              <a:pPr algn="l"/>
              <a:r>
                <a:rPr lang="en-GB" sz="1400" b="1">
                  <a:solidFill>
                    <a:srgbClr val="000000"/>
                  </a:solidFill>
                  <a:effectLst/>
                  <a:latin typeface="Century Gothic" panose="020B0502020202020204" pitchFamily="34" charset="0"/>
                </a:rPr>
                <a:t>MESSAGE FROM THE HEADTEACHER</a:t>
              </a:r>
            </a:p>
            <a:p>
              <a:pPr algn="l"/>
              <a:endParaRPr lang="en-GB" sz="1400">
                <a:solidFill>
                  <a:srgbClr val="000000"/>
                </a:solidFill>
                <a:effectLst/>
                <a:latin typeface="Century Gothic" panose="020B0502020202020204" pitchFamily="34" charset="0"/>
              </a:endParaRPr>
            </a:p>
            <a:p>
              <a:pPr algn="l"/>
              <a:r>
                <a:rPr lang="en-GB" sz="1400" b="0" i="0">
                  <a:solidFill>
                    <a:srgbClr val="000000"/>
                  </a:solidFill>
                  <a:effectLst/>
                  <a:latin typeface="Century Gothic" panose="020B0502020202020204" pitchFamily="34" charset="0"/>
                </a:rPr>
                <a:t>As we reach the end of another long half term, I would like to thank everyone for their continued support. </a:t>
              </a:r>
            </a:p>
            <a:p>
              <a:pPr algn="l"/>
              <a:endParaRPr lang="en-GB" sz="1400" b="0" i="0">
                <a:solidFill>
                  <a:srgbClr val="000000"/>
                </a:solidFill>
                <a:effectLst/>
                <a:latin typeface="Century Gothic" panose="020B0502020202020204" pitchFamily="34" charset="0"/>
              </a:endParaRPr>
            </a:p>
            <a:p>
              <a:pPr algn="l"/>
              <a:r>
                <a:rPr lang="en-GB" sz="1400" b="0" i="0">
                  <a:solidFill>
                    <a:srgbClr val="000000"/>
                  </a:solidFill>
                  <a:effectLst/>
                  <a:latin typeface="Century Gothic" panose="020B0502020202020204" pitchFamily="34" charset="0"/>
                </a:rPr>
                <a:t>Our pupils have enjoyed visits to local history centres, represented the school in a range of sporting events, worked with visiting sports specialists, and taken part in exciting projects with artists. These opportunities have helped to make this a memorable and rewarding half term for our children.</a:t>
              </a:r>
            </a:p>
            <a:p>
              <a:pPr algn="l"/>
              <a:endParaRPr lang="en-GB" sz="1400" b="0" i="0">
                <a:solidFill>
                  <a:srgbClr val="000000"/>
                </a:solidFill>
                <a:effectLst/>
                <a:latin typeface="Century Gothic" panose="020B0502020202020204" pitchFamily="34" charset="0"/>
              </a:endParaRPr>
            </a:p>
            <a:p>
              <a:pPr algn="l"/>
              <a:r>
                <a:rPr lang="en-GB" sz="1400" b="0" i="0" dirty="0">
                  <a:solidFill>
                    <a:srgbClr val="000000"/>
                  </a:solidFill>
                  <a:effectLst/>
                  <a:latin typeface="Century Gothic"/>
                </a:rPr>
                <a:t>Like many schools, we have been affected by a number of illnesses this term. We have really appreciated the communication, understanding and support from parents throughout this period. Thank you for working with us to help keep everyone as healthy as possible.</a:t>
              </a:r>
            </a:p>
            <a:p>
              <a:pPr algn="l"/>
              <a:endParaRPr lang="en-GB" sz="1400" b="0" i="0">
                <a:solidFill>
                  <a:srgbClr val="000000"/>
                </a:solidFill>
                <a:effectLst/>
                <a:latin typeface="Century Gothic" panose="020B0502020202020204" pitchFamily="34" charset="0"/>
              </a:endParaRPr>
            </a:p>
            <a:p>
              <a:pPr algn="l"/>
              <a:r>
                <a:rPr lang="en-GB" sz="1400" b="0" i="0">
                  <a:solidFill>
                    <a:srgbClr val="000000"/>
                  </a:solidFill>
                  <a:effectLst/>
                  <a:latin typeface="Century Gothic" panose="020B0502020202020204" pitchFamily="34" charset="0"/>
                </a:rPr>
                <a:t>I hope you all have a lovely, restful half term break and enjoy spending time with family and friends. If you are attending any Halloween events, please take care and stay safe.</a:t>
              </a:r>
            </a:p>
            <a:p>
              <a:pPr algn="l"/>
              <a:endParaRPr lang="en-GB" sz="1400" b="0" i="0">
                <a:solidFill>
                  <a:srgbClr val="000000"/>
                </a:solidFill>
                <a:effectLst/>
                <a:latin typeface="Century Gothic" panose="020B0502020202020204" pitchFamily="34" charset="0"/>
              </a:endParaRPr>
            </a:p>
            <a:p>
              <a:pPr algn="l"/>
              <a:r>
                <a:rPr lang="en-GB" sz="1400" b="0" i="0">
                  <a:solidFill>
                    <a:srgbClr val="000000"/>
                  </a:solidFill>
                  <a:effectLst/>
                  <a:latin typeface="Century Gothic" panose="020B0502020202020204" pitchFamily="34" charset="0"/>
                </a:rPr>
                <a:t>We look forward to welcoming everyone back </a:t>
              </a:r>
            </a:p>
            <a:p>
              <a:pPr algn="l"/>
              <a:r>
                <a:rPr lang="en-GB" sz="1400" b="0" i="0">
                  <a:solidFill>
                    <a:srgbClr val="000000"/>
                  </a:solidFill>
                  <a:effectLst/>
                  <a:latin typeface="Century Gothic" panose="020B0502020202020204" pitchFamily="34" charset="0"/>
                </a:rPr>
                <a:t>after the holiday. Best wishes.</a:t>
              </a:r>
            </a:p>
            <a:p>
              <a:pPr algn="l"/>
              <a:endParaRPr lang="en-GB" sz="1400">
                <a:solidFill>
                  <a:srgbClr val="000000"/>
                </a:solidFill>
                <a:latin typeface="Century Gothic" panose="020B0502020202020204" pitchFamily="34" charset="0"/>
              </a:endParaRPr>
            </a:p>
            <a:p>
              <a:pPr algn="l"/>
              <a:r>
                <a:rPr lang="en-GB" sz="1900">
                  <a:solidFill>
                    <a:srgbClr val="000000"/>
                  </a:solidFill>
                  <a:latin typeface="Dreaming Outloud Script Pro" panose="03050502040304050704" pitchFamily="66" charset="77"/>
                  <a:cs typeface="Dreaming Outloud Script Pro" panose="03050502040304050704" pitchFamily="66" charset="77"/>
                </a:rPr>
                <a:t>Mrs Firth</a:t>
              </a:r>
            </a:p>
            <a:p>
              <a:pPr algn="l"/>
              <a:endParaRPr lang="en-GB" sz="1400">
                <a:solidFill>
                  <a:srgbClr val="000000"/>
                </a:solidFill>
                <a:latin typeface="Century Gothic" panose="020B0502020202020204" pitchFamily="34" charset="0"/>
              </a:endParaRPr>
            </a:p>
          </p:txBody>
        </p:sp>
      </p:grpSp>
      <p:sp>
        <p:nvSpPr>
          <p:cNvPr id="158" name="Keep up to date with all that’s happening by visiting our website or our Facebook page.…"/>
          <p:cNvSpPr txBox="1"/>
          <p:nvPr/>
        </p:nvSpPr>
        <p:spPr>
          <a:xfrm>
            <a:off x="926014" y="7675304"/>
            <a:ext cx="5894282" cy="264493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516" tIns="29516" rIns="29516" bIns="29516" anchor="ctr">
            <a:spAutoFit/>
          </a:bodyPr>
          <a:lstStyle/>
          <a:p>
            <a:r>
              <a:rPr lang="en-GB" sz="1200" b="1">
                <a:solidFill>
                  <a:srgbClr val="000000"/>
                </a:solidFill>
                <a:latin typeface="Century Gothic" panose="020B0502020202020204" pitchFamily="34" charset="0"/>
              </a:rPr>
              <a:t>COMMUNICATION</a:t>
            </a:r>
          </a:p>
          <a:p>
            <a:pPr algn="l"/>
            <a:endParaRPr lang="en-GB" sz="1200">
              <a:solidFill>
                <a:srgbClr val="000000"/>
              </a:solidFill>
              <a:latin typeface="Century Gothic" panose="020B0502020202020204" pitchFamily="34" charset="0"/>
            </a:endParaRPr>
          </a:p>
          <a:p>
            <a:pPr algn="l"/>
            <a:r>
              <a:rPr lang="en-GB" sz="1200">
                <a:solidFill>
                  <a:srgbClr val="000000"/>
                </a:solidFill>
                <a:latin typeface="Century Gothic" panose="020B0502020202020204" pitchFamily="34" charset="0"/>
              </a:rPr>
              <a:t>Keep up to date with all that’s happening                                                                                                                                                                            by visiting our website or following us on                                                                                                                       Facebook.</a:t>
            </a:r>
          </a:p>
          <a:p>
            <a:pPr algn="l"/>
            <a:br>
              <a:rPr lang="en-GB" sz="1200">
                <a:solidFill>
                  <a:srgbClr val="000000"/>
                </a:solidFill>
                <a:latin typeface="Century Gothic" panose="020B0502020202020204" pitchFamily="34" charset="0"/>
              </a:rPr>
            </a:br>
            <a:r>
              <a:rPr lang="en-GB" sz="1200">
                <a:solidFill>
                  <a:srgbClr val="000000"/>
                </a:solidFill>
                <a:latin typeface="Century Gothic" panose="020B0502020202020204" pitchFamily="34" charset="0"/>
              </a:rPr>
              <a:t>Please ensure we have your current                                                                                                      mobile number so you receive our text                                                                                             messages, and don’t forget to sign up to                                                                                                     Seesaw to see what’s happening in your                                                                                                           child’s class.</a:t>
            </a:r>
          </a:p>
          <a:p>
            <a:pPr algn="l"/>
            <a:endParaRPr lang="en-GB" sz="1200">
              <a:solidFill>
                <a:srgbClr val="000000"/>
              </a:solidFill>
              <a:latin typeface="Century Gothic" panose="020B0502020202020204" pitchFamily="34" charset="0"/>
            </a:endParaRPr>
          </a:p>
          <a:p>
            <a:pPr algn="l"/>
            <a:r>
              <a:rPr lang="en-GB" sz="1200">
                <a:solidFill>
                  <a:srgbClr val="000000"/>
                </a:solidFill>
                <a:latin typeface="Century Gothic" panose="020B0502020202020204" pitchFamily="34" charset="0"/>
              </a:rPr>
              <a:t>You can also subscribe to our diary for Android or iOS. You can find the link on our website: </a:t>
            </a:r>
            <a:r>
              <a:rPr lang="en-GB" sz="1200">
                <a:hlinkClick r:id="rId2"/>
              </a:rPr>
              <a:t>https://www.brynteg-</a:t>
            </a:r>
            <a:r>
              <a:rPr lang="en-GB" sz="1200" err="1">
                <a:hlinkClick r:id="rId2"/>
              </a:rPr>
              <a:t>pri.wrexham.sch.uk</a:t>
            </a:r>
            <a:r>
              <a:rPr lang="en-GB" sz="1200">
                <a:hlinkClick r:id="rId2"/>
              </a:rPr>
              <a:t>/</a:t>
            </a:r>
            <a:endParaRPr lang="en-GB" sz="1200">
              <a:solidFill>
                <a:srgbClr val="000000"/>
              </a:solidFill>
              <a:latin typeface="Century Gothic" panose="020B0502020202020204" pitchFamily="34" charset="0"/>
            </a:endParaRPr>
          </a:p>
        </p:txBody>
      </p:sp>
      <p:sp>
        <p:nvSpPr>
          <p:cNvPr id="163" name="BRYNTEG NEWS"/>
          <p:cNvSpPr txBox="1"/>
          <p:nvPr/>
        </p:nvSpPr>
        <p:spPr>
          <a:xfrm>
            <a:off x="926014" y="85780"/>
            <a:ext cx="5791890" cy="89060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516" tIns="29516" rIns="29516" bIns="29516" anchor="ctr">
            <a:spAutoFit/>
          </a:bodyPr>
          <a:lstStyle>
            <a:lvl1pPr algn="l">
              <a:defRPr sz="3200" b="1">
                <a:solidFill>
                  <a:srgbClr val="4E7A27"/>
                </a:solidFill>
              </a:defRPr>
            </a:lvl1pPr>
          </a:lstStyle>
          <a:p>
            <a:pPr algn="ctr"/>
            <a:r>
              <a:rPr sz="5400">
                <a:solidFill>
                  <a:srgbClr val="000000"/>
                </a:solidFill>
              </a:rPr>
              <a:t>BRYNTEG</a:t>
            </a:r>
            <a:r>
              <a:rPr lang="en-GB" sz="5400">
                <a:solidFill>
                  <a:srgbClr val="000000"/>
                </a:solidFill>
              </a:rPr>
              <a:t> </a:t>
            </a:r>
            <a:r>
              <a:rPr sz="5400">
                <a:solidFill>
                  <a:srgbClr val="000000"/>
                </a:solidFill>
              </a:rPr>
              <a:t>NEWS</a:t>
            </a:r>
          </a:p>
        </p:txBody>
      </p:sp>
      <p:sp>
        <p:nvSpPr>
          <p:cNvPr id="164" name="Issue 5…"/>
          <p:cNvSpPr txBox="1"/>
          <p:nvPr/>
        </p:nvSpPr>
        <p:spPr>
          <a:xfrm>
            <a:off x="6111425" y="352635"/>
            <a:ext cx="1958817" cy="42894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516" tIns="29516" rIns="29516" bIns="29516" anchor="ctr">
            <a:spAutoFit/>
          </a:bodyPr>
          <a:lstStyle/>
          <a:p>
            <a:pPr>
              <a:defRPr sz="1500" b="1">
                <a:solidFill>
                  <a:srgbClr val="4E7A27"/>
                </a:solidFill>
              </a:defRPr>
            </a:pPr>
            <a:r>
              <a:rPr lang="en-GB" sz="1200">
                <a:solidFill>
                  <a:srgbClr val="000000"/>
                </a:solidFill>
              </a:rPr>
              <a:t>October</a:t>
            </a:r>
          </a:p>
          <a:p>
            <a:pPr>
              <a:defRPr sz="1500" b="1">
                <a:solidFill>
                  <a:srgbClr val="4E7A27"/>
                </a:solidFill>
              </a:defRPr>
            </a:pPr>
            <a:r>
              <a:rPr lang="en-GB" sz="1200">
                <a:solidFill>
                  <a:srgbClr val="000000"/>
                </a:solidFill>
              </a:rPr>
              <a:t>2026</a:t>
            </a:r>
            <a:endParaRPr sz="1200">
              <a:solidFill>
                <a:srgbClr val="000000"/>
              </a:solidFill>
            </a:endParaRPr>
          </a:p>
        </p:txBody>
      </p:sp>
      <p:pic>
        <p:nvPicPr>
          <p:cNvPr id="165" name="IMG_0736.jpeg" descr="IMG_0736.jpeg"/>
          <p:cNvPicPr>
            <a:picLocks noChangeAspect="1"/>
          </p:cNvPicPr>
          <p:nvPr/>
        </p:nvPicPr>
        <p:blipFill rotWithShape="1">
          <a:blip r:embed="rId3"/>
          <a:srcRect l="7597" t="5483" r="4291" b="11601"/>
          <a:stretch/>
        </p:blipFill>
        <p:spPr>
          <a:xfrm>
            <a:off x="5189198" y="5470914"/>
            <a:ext cx="1528706" cy="1859401"/>
          </a:xfrm>
          <a:custGeom>
            <a:avLst/>
            <a:gdLst/>
            <a:ahLst/>
            <a:cxnLst>
              <a:cxn ang="0">
                <a:pos x="wd2" y="hd2"/>
              </a:cxn>
              <a:cxn ang="5400000">
                <a:pos x="wd2" y="hd2"/>
              </a:cxn>
              <a:cxn ang="10800000">
                <a:pos x="wd2" y="hd2"/>
              </a:cxn>
              <a:cxn ang="16200000">
                <a:pos x="wd2" y="hd2"/>
              </a:cxn>
            </a:cxnLst>
            <a:rect l="0" t="0" r="r" b="b"/>
            <a:pathLst>
              <a:path w="21547" h="21583" extrusionOk="0">
                <a:moveTo>
                  <a:pt x="9458" y="35"/>
                </a:moveTo>
                <a:cubicBezTo>
                  <a:pt x="7779" y="189"/>
                  <a:pt x="6163" y="849"/>
                  <a:pt x="5082" y="1880"/>
                </a:cubicBezTo>
                <a:cubicBezTo>
                  <a:pt x="3487" y="3399"/>
                  <a:pt x="2623" y="5348"/>
                  <a:pt x="1082" y="10872"/>
                </a:cubicBezTo>
                <a:cubicBezTo>
                  <a:pt x="260" y="13815"/>
                  <a:pt x="28" y="15159"/>
                  <a:pt x="132" y="16369"/>
                </a:cubicBezTo>
                <a:cubicBezTo>
                  <a:pt x="210" y="17287"/>
                  <a:pt x="502" y="18080"/>
                  <a:pt x="655" y="17792"/>
                </a:cubicBezTo>
                <a:cubicBezTo>
                  <a:pt x="776" y="17563"/>
                  <a:pt x="952" y="17675"/>
                  <a:pt x="1326" y="18208"/>
                </a:cubicBezTo>
                <a:lnTo>
                  <a:pt x="1648" y="18661"/>
                </a:lnTo>
                <a:lnTo>
                  <a:pt x="864" y="20009"/>
                </a:lnTo>
                <a:cubicBezTo>
                  <a:pt x="429" y="20748"/>
                  <a:pt x="38" y="21405"/>
                  <a:pt x="1" y="21470"/>
                </a:cubicBezTo>
                <a:cubicBezTo>
                  <a:pt x="-53" y="21563"/>
                  <a:pt x="2144" y="21583"/>
                  <a:pt x="10739" y="21583"/>
                </a:cubicBezTo>
                <a:lnTo>
                  <a:pt x="21547" y="21583"/>
                </a:lnTo>
                <a:lnTo>
                  <a:pt x="21085" y="20859"/>
                </a:lnTo>
                <a:cubicBezTo>
                  <a:pt x="19773" y="18807"/>
                  <a:pt x="19867" y="19039"/>
                  <a:pt x="20091" y="18472"/>
                </a:cubicBezTo>
                <a:cubicBezTo>
                  <a:pt x="20260" y="18047"/>
                  <a:pt x="20301" y="17131"/>
                  <a:pt x="20327" y="12799"/>
                </a:cubicBezTo>
                <a:cubicBezTo>
                  <a:pt x="20359" y="7215"/>
                  <a:pt x="20268" y="5811"/>
                  <a:pt x="19786" y="4575"/>
                </a:cubicBezTo>
                <a:cubicBezTo>
                  <a:pt x="19342" y="3433"/>
                  <a:pt x="18394" y="2114"/>
                  <a:pt x="17599" y="1527"/>
                </a:cubicBezTo>
                <a:cubicBezTo>
                  <a:pt x="16503" y="718"/>
                  <a:pt x="14538" y="165"/>
                  <a:pt x="12735" y="161"/>
                </a:cubicBezTo>
                <a:cubicBezTo>
                  <a:pt x="12355" y="160"/>
                  <a:pt x="11637" y="114"/>
                  <a:pt x="11140" y="54"/>
                </a:cubicBezTo>
                <a:cubicBezTo>
                  <a:pt x="10583" y="-12"/>
                  <a:pt x="10017" y="-17"/>
                  <a:pt x="9458" y="35"/>
                </a:cubicBezTo>
                <a:close/>
              </a:path>
            </a:pathLst>
          </a:custGeom>
          <a:ln w="12700">
            <a:miter lim="400000"/>
          </a:ln>
        </p:spPr>
      </p:pic>
      <p:pic>
        <p:nvPicPr>
          <p:cNvPr id="3" name="Picture 2" descr="A logo with cartoon kids holding hands&#10;&#10;AI-generated content may be incorrect.">
            <a:extLst>
              <a:ext uri="{FF2B5EF4-FFF2-40B4-BE49-F238E27FC236}">
                <a16:creationId xmlns:a16="http://schemas.microsoft.com/office/drawing/2014/main" id="{F331AB22-3D59-BDCC-6846-0A48062A9C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400" y="122278"/>
            <a:ext cx="950653" cy="950653"/>
          </a:xfrm>
          <a:prstGeom prst="rect">
            <a:avLst/>
          </a:prstGeom>
        </p:spPr>
      </p:pic>
      <p:pic>
        <p:nvPicPr>
          <p:cNvPr id="11" name="Picture 10" descr="A computer and a phone with a facebook logo&#10;&#10;AI-generated content may be incorrect.">
            <a:extLst>
              <a:ext uri="{FF2B5EF4-FFF2-40B4-BE49-F238E27FC236}">
                <a16:creationId xmlns:a16="http://schemas.microsoft.com/office/drawing/2014/main" id="{204DD951-7A60-7042-F1E6-CF6AE3FF6CD7}"/>
              </a:ext>
            </a:extLst>
          </p:cNvPr>
          <p:cNvPicPr>
            <a:picLocks noChangeAspect="1"/>
          </p:cNvPicPr>
          <p:nvPr/>
        </p:nvPicPr>
        <p:blipFill>
          <a:blip r:embed="rId5" cstate="print">
            <a:extLst>
              <a:ext uri="{28A0092B-C50C-407E-A947-70E740481C1C}">
                <a14:useLocalDpi xmlns:a14="http://schemas.microsoft.com/office/drawing/2010/main" val="0"/>
              </a:ext>
            </a:extLst>
          </a:blip>
          <a:srcRect t="19281" b="20884"/>
          <a:stretch/>
        </p:blipFill>
        <p:spPr>
          <a:xfrm>
            <a:off x="4087091" y="8346010"/>
            <a:ext cx="2809207" cy="1120584"/>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ounded Rectangle">
            <a:extLst>
              <a:ext uri="{FF2B5EF4-FFF2-40B4-BE49-F238E27FC236}">
                <a16:creationId xmlns:a16="http://schemas.microsoft.com/office/drawing/2014/main" id="{5CAB9F4A-B416-48F6-816C-A62E4FA7D2C2}"/>
              </a:ext>
            </a:extLst>
          </p:cNvPr>
          <p:cNvSpPr/>
          <p:nvPr/>
        </p:nvSpPr>
        <p:spPr>
          <a:xfrm>
            <a:off x="685801" y="217309"/>
            <a:ext cx="6286500" cy="10031198"/>
          </a:xfrm>
          <a:prstGeom prst="roundRect">
            <a:avLst>
              <a:gd name="adj" fmla="val 9820"/>
            </a:avLst>
          </a:prstGeom>
          <a:solidFill>
            <a:srgbClr val="FFFFFF"/>
          </a:solidFill>
          <a:ln w="63500" cap="flat">
            <a:solidFill>
              <a:srgbClr val="000000"/>
            </a:solidFill>
            <a:prstDash val="solid"/>
            <a:miter lim="400000"/>
          </a:ln>
          <a:effectLst/>
        </p:spPr>
        <p:txBody>
          <a:bodyPr wrap="square" lIns="29516" tIns="29516" rIns="29516" bIns="29516" numCol="1" anchor="t">
            <a:noAutofit/>
          </a:bodyPr>
          <a:lstStyle/>
          <a:p>
            <a:pPr algn="l" defTabSz="640490">
              <a:defRPr sz="1000">
                <a:solidFill>
                  <a:srgbClr val="000000"/>
                </a:solidFill>
                <a:latin typeface="Helvetica Neue Medium"/>
                <a:ea typeface="Helvetica Neue Medium"/>
                <a:cs typeface="Helvetica Neue Medium"/>
                <a:sym typeface="Helvetica Neue Medium"/>
              </a:defRPr>
            </a:pPr>
            <a:endParaRPr sz="800"/>
          </a:p>
        </p:txBody>
      </p:sp>
      <p:sp>
        <p:nvSpPr>
          <p:cNvPr id="6" name="TextBox 5">
            <a:extLst>
              <a:ext uri="{FF2B5EF4-FFF2-40B4-BE49-F238E27FC236}">
                <a16:creationId xmlns:a16="http://schemas.microsoft.com/office/drawing/2014/main" id="{144B08C5-7787-0F2B-C5E2-E4AA9A5751A2}"/>
              </a:ext>
            </a:extLst>
          </p:cNvPr>
          <p:cNvSpPr txBox="1"/>
          <p:nvPr/>
        </p:nvSpPr>
        <p:spPr>
          <a:xfrm>
            <a:off x="800100" y="444893"/>
            <a:ext cx="6070599" cy="104644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GB" sz="2400" b="1">
                <a:solidFill>
                  <a:srgbClr val="000000"/>
                </a:solidFill>
                <a:effectLst/>
                <a:latin typeface="Century Gothic" panose="020B0502020202020204" pitchFamily="34" charset="0"/>
              </a:rPr>
              <a:t>DATES FOR YOUR DIARY</a:t>
            </a:r>
          </a:p>
          <a:p>
            <a:endParaRPr lang="en-GB" sz="2400" b="1">
              <a:solidFill>
                <a:srgbClr val="000000"/>
              </a:solidFill>
              <a:latin typeface="Century Gothic" panose="020B0502020202020204" pitchFamily="34" charset="0"/>
            </a:endParaRPr>
          </a:p>
          <a:p>
            <a:endParaRPr lang="en-GB" sz="2400" b="1">
              <a:solidFill>
                <a:srgbClr val="000000"/>
              </a:solidFill>
              <a:latin typeface="Century Gothic" panose="020B0502020202020204" pitchFamily="34" charset="0"/>
            </a:endParaRPr>
          </a:p>
          <a:p>
            <a:endParaRPr lang="en-GB" sz="2400" b="1">
              <a:solidFill>
                <a:srgbClr val="000000"/>
              </a:solidFill>
              <a:latin typeface="Century Gothic" panose="020B0502020202020204" pitchFamily="34" charset="0"/>
            </a:endParaRPr>
          </a:p>
          <a:p>
            <a:endParaRPr lang="en-GB" sz="2400" b="1">
              <a:solidFill>
                <a:srgbClr val="000000"/>
              </a:solidFill>
              <a:effectLst/>
              <a:latin typeface="Century Gothic" panose="020B0502020202020204" pitchFamily="34" charset="0"/>
            </a:endParaRPr>
          </a:p>
          <a:p>
            <a:endParaRPr lang="en-GB" sz="2400" b="1">
              <a:solidFill>
                <a:srgbClr val="000000"/>
              </a:solidFill>
              <a:latin typeface="Century Gothic" panose="020B0502020202020204" pitchFamily="34" charset="0"/>
            </a:endParaRPr>
          </a:p>
          <a:p>
            <a:endParaRPr lang="en-GB" sz="2400" b="1">
              <a:solidFill>
                <a:srgbClr val="000000"/>
              </a:solidFill>
              <a:effectLst/>
              <a:latin typeface="Century Gothic" panose="020B0502020202020204" pitchFamily="34" charset="0"/>
            </a:endParaRPr>
          </a:p>
          <a:p>
            <a:endParaRPr lang="en-GB" sz="2400" b="1">
              <a:solidFill>
                <a:srgbClr val="000000"/>
              </a:solidFill>
              <a:latin typeface="Century Gothic" panose="020B0502020202020204" pitchFamily="34" charset="0"/>
            </a:endParaRPr>
          </a:p>
          <a:p>
            <a:endParaRPr lang="en-GB" sz="2400" b="1">
              <a:solidFill>
                <a:srgbClr val="000000"/>
              </a:solidFill>
              <a:effectLst/>
              <a:latin typeface="Century Gothic" panose="020B0502020202020204" pitchFamily="34" charset="0"/>
            </a:endParaRPr>
          </a:p>
          <a:p>
            <a:endParaRPr lang="en-GB" sz="2400" b="1">
              <a:solidFill>
                <a:srgbClr val="000000"/>
              </a:solidFill>
              <a:latin typeface="Century Gothic" panose="020B0502020202020204" pitchFamily="34" charset="0"/>
            </a:endParaRPr>
          </a:p>
          <a:p>
            <a:endParaRPr lang="en-GB" sz="2400" b="1">
              <a:solidFill>
                <a:srgbClr val="000000"/>
              </a:solidFill>
              <a:effectLst/>
              <a:latin typeface="Century Gothic" panose="020B0502020202020204" pitchFamily="34" charset="0"/>
            </a:endParaRPr>
          </a:p>
          <a:p>
            <a:endParaRPr lang="en-GB" sz="2400" b="1">
              <a:solidFill>
                <a:srgbClr val="000000"/>
              </a:solidFill>
              <a:latin typeface="Century Gothic" panose="020B0502020202020204" pitchFamily="34" charset="0"/>
            </a:endParaRPr>
          </a:p>
          <a:p>
            <a:endParaRPr lang="en-GB" sz="2400" b="1">
              <a:solidFill>
                <a:srgbClr val="000000"/>
              </a:solidFill>
              <a:effectLst/>
              <a:latin typeface="Century Gothic" panose="020B0502020202020204" pitchFamily="34" charset="0"/>
            </a:endParaRPr>
          </a:p>
          <a:p>
            <a:endParaRPr lang="en-GB" sz="2400" b="1">
              <a:solidFill>
                <a:srgbClr val="000000"/>
              </a:solidFill>
              <a:latin typeface="Century Gothic" panose="020B0502020202020204" pitchFamily="34" charset="0"/>
            </a:endParaRPr>
          </a:p>
          <a:p>
            <a:endParaRPr lang="en-GB" sz="2400" b="1">
              <a:solidFill>
                <a:srgbClr val="000000"/>
              </a:solidFill>
              <a:effectLst/>
              <a:latin typeface="Century Gothic" panose="020B0502020202020204" pitchFamily="34" charset="0"/>
            </a:endParaRPr>
          </a:p>
          <a:p>
            <a:endParaRPr lang="en-GB" sz="2400" b="1">
              <a:solidFill>
                <a:srgbClr val="000000"/>
              </a:solidFill>
              <a:latin typeface="Century Gothic" panose="020B0502020202020204" pitchFamily="34" charset="0"/>
            </a:endParaRPr>
          </a:p>
          <a:p>
            <a:endParaRPr lang="en-GB" sz="2400" b="1">
              <a:solidFill>
                <a:srgbClr val="000000"/>
              </a:solidFill>
              <a:effectLst/>
              <a:latin typeface="Century Gothic" panose="020B0502020202020204" pitchFamily="34" charset="0"/>
            </a:endParaRPr>
          </a:p>
          <a:p>
            <a:endParaRPr lang="en-GB" sz="2400" b="1">
              <a:solidFill>
                <a:srgbClr val="000000"/>
              </a:solidFill>
              <a:latin typeface="Century Gothic" panose="020B0502020202020204" pitchFamily="34" charset="0"/>
            </a:endParaRPr>
          </a:p>
          <a:p>
            <a:endParaRPr lang="en-GB" sz="2400" b="1">
              <a:solidFill>
                <a:srgbClr val="000000"/>
              </a:solidFill>
              <a:effectLst/>
              <a:latin typeface="Century Gothic" panose="020B0502020202020204" pitchFamily="34" charset="0"/>
            </a:endParaRPr>
          </a:p>
          <a:p>
            <a:endParaRPr lang="en-GB" sz="2400" b="1">
              <a:solidFill>
                <a:srgbClr val="000000"/>
              </a:solidFill>
              <a:latin typeface="Century Gothic" panose="020B0502020202020204" pitchFamily="34" charset="0"/>
            </a:endParaRPr>
          </a:p>
          <a:p>
            <a:endParaRPr lang="en-GB" sz="2400" b="1">
              <a:solidFill>
                <a:srgbClr val="000000"/>
              </a:solidFill>
              <a:effectLst/>
              <a:latin typeface="Century Gothic" panose="020B0502020202020204" pitchFamily="34" charset="0"/>
            </a:endParaRPr>
          </a:p>
          <a:p>
            <a:endParaRPr lang="en-GB" sz="2400" b="1">
              <a:solidFill>
                <a:srgbClr val="000000"/>
              </a:solidFill>
              <a:latin typeface="Century Gothic" panose="020B0502020202020204" pitchFamily="34" charset="0"/>
            </a:endParaRPr>
          </a:p>
          <a:p>
            <a:endParaRPr lang="en-GB" sz="2400" b="1">
              <a:solidFill>
                <a:srgbClr val="000000"/>
              </a:solidFill>
              <a:effectLst/>
              <a:latin typeface="Century Gothic" panose="020B0502020202020204" pitchFamily="34" charset="0"/>
            </a:endParaRPr>
          </a:p>
          <a:p>
            <a:endParaRPr lang="en-GB" sz="2400" b="1">
              <a:solidFill>
                <a:srgbClr val="000000"/>
              </a:solidFill>
              <a:latin typeface="Century Gothic" panose="020B0502020202020204" pitchFamily="34" charset="0"/>
            </a:endParaRPr>
          </a:p>
          <a:p>
            <a:endParaRPr lang="en-GB" sz="2400" b="1">
              <a:solidFill>
                <a:srgbClr val="000000"/>
              </a:solidFill>
              <a:latin typeface="Century Gothic" panose="020B0502020202020204" pitchFamily="34" charset="0"/>
            </a:endParaRPr>
          </a:p>
          <a:p>
            <a:endParaRPr lang="en-GB" sz="1200" b="1">
              <a:solidFill>
                <a:srgbClr val="000000"/>
              </a:solidFill>
              <a:latin typeface="Century Gothic" panose="020B0502020202020204" pitchFamily="34" charset="0"/>
            </a:endParaRPr>
          </a:p>
          <a:p>
            <a:r>
              <a:rPr lang="en-GB" sz="1200" b="1">
                <a:solidFill>
                  <a:srgbClr val="000000"/>
                </a:solidFill>
                <a:latin typeface="Century Gothic" panose="020B0502020202020204" pitchFamily="34" charset="0"/>
              </a:rPr>
              <a:t>Please note - </a:t>
            </a:r>
            <a:r>
              <a:rPr lang="en-GB" sz="1200">
                <a:solidFill>
                  <a:srgbClr val="000000"/>
                </a:solidFill>
                <a:latin typeface="Century Gothic" panose="020B0502020202020204" pitchFamily="34" charset="0"/>
              </a:rPr>
              <a:t>These dates are subject to change</a:t>
            </a:r>
            <a:r>
              <a:rPr lang="en-GB" sz="2400" b="1">
                <a:solidFill>
                  <a:srgbClr val="000000"/>
                </a:solidFill>
                <a:effectLst/>
                <a:latin typeface="Century Gothic" panose="020B0502020202020204" pitchFamily="34" charset="0"/>
              </a:rPr>
              <a:t> </a:t>
            </a:r>
            <a:endParaRPr lang="en-GB">
              <a:solidFill>
                <a:srgbClr val="000000"/>
              </a:solidFill>
              <a:latin typeface="Century Gothic" panose="020B0502020202020204" pitchFamily="34" charset="0"/>
            </a:endParaRPr>
          </a:p>
          <a:p>
            <a:pPr algn="l" defTabSz="1254125"/>
            <a:endParaRPr lang="en-GB">
              <a:solidFill>
                <a:srgbClr val="000000"/>
              </a:solidFill>
              <a:latin typeface="Century Gothic" panose="020B0502020202020204" pitchFamily="34" charset="0"/>
            </a:endParaRPr>
          </a:p>
          <a:p>
            <a:pPr algn="l"/>
            <a:endParaRPr lang="en-GB" sz="1000">
              <a:solidFill>
                <a:srgbClr val="000000"/>
              </a:solidFill>
              <a:latin typeface="Century Gothic" panose="020B0502020202020204" pitchFamily="34" charset="0"/>
            </a:endParaRPr>
          </a:p>
          <a:p>
            <a:pPr algn="l"/>
            <a:endParaRPr lang="en-GB" sz="1200">
              <a:solidFill>
                <a:srgbClr val="000000"/>
              </a:solidFill>
              <a:effectLst/>
              <a:latin typeface="Century Gothic" panose="020B0502020202020204" pitchFamily="34" charset="0"/>
            </a:endParaRPr>
          </a:p>
        </p:txBody>
      </p:sp>
      <p:graphicFrame>
        <p:nvGraphicFramePr>
          <p:cNvPr id="2" name="Table 1">
            <a:extLst>
              <a:ext uri="{FF2B5EF4-FFF2-40B4-BE49-F238E27FC236}">
                <a16:creationId xmlns:a16="http://schemas.microsoft.com/office/drawing/2014/main" id="{3AA09231-E55C-B0AB-C778-C21EE43FABE1}"/>
              </a:ext>
            </a:extLst>
          </p:cNvPr>
          <p:cNvGraphicFramePr>
            <a:graphicFrameLocks noGrp="1"/>
          </p:cNvGraphicFramePr>
          <p:nvPr>
            <p:extLst>
              <p:ext uri="{D42A27DB-BD31-4B8C-83A1-F6EECF244321}">
                <p14:modId xmlns:p14="http://schemas.microsoft.com/office/powerpoint/2010/main" val="512013285"/>
              </p:ext>
            </p:extLst>
          </p:nvPr>
        </p:nvGraphicFramePr>
        <p:xfrm>
          <a:off x="827854" y="908446"/>
          <a:ext cx="5894244" cy="8859520"/>
        </p:xfrm>
        <a:graphic>
          <a:graphicData uri="http://schemas.openxmlformats.org/drawingml/2006/table">
            <a:tbl>
              <a:tblPr firstRow="1" bandRow="1">
                <a:tableStyleId>{5940675A-B579-460E-94D1-54222C63F5DA}</a:tableStyleId>
              </a:tblPr>
              <a:tblGrid>
                <a:gridCol w="1964748">
                  <a:extLst>
                    <a:ext uri="{9D8B030D-6E8A-4147-A177-3AD203B41FA5}">
                      <a16:colId xmlns:a16="http://schemas.microsoft.com/office/drawing/2014/main" val="728364989"/>
                    </a:ext>
                  </a:extLst>
                </a:gridCol>
                <a:gridCol w="1964748">
                  <a:extLst>
                    <a:ext uri="{9D8B030D-6E8A-4147-A177-3AD203B41FA5}">
                      <a16:colId xmlns:a16="http://schemas.microsoft.com/office/drawing/2014/main" val="2907138521"/>
                    </a:ext>
                  </a:extLst>
                </a:gridCol>
                <a:gridCol w="1964748">
                  <a:extLst>
                    <a:ext uri="{9D8B030D-6E8A-4147-A177-3AD203B41FA5}">
                      <a16:colId xmlns:a16="http://schemas.microsoft.com/office/drawing/2014/main" val="3326693827"/>
                    </a:ext>
                  </a:extLst>
                </a:gridCol>
              </a:tblGrid>
              <a:tr h="370840">
                <a:tc>
                  <a:txBody>
                    <a:bodyPr/>
                    <a:lstStyle/>
                    <a:p>
                      <a:r>
                        <a:rPr lang="en-GB" sz="1000" b="1">
                          <a:solidFill>
                            <a:srgbClr val="000000"/>
                          </a:solidFill>
                          <a:latin typeface="Century Gothic"/>
                        </a:rPr>
                        <a:t>JULY 2026</a:t>
                      </a:r>
                    </a:p>
                  </a:txBody>
                  <a:tcPr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chemeClr val="tx1">
                          <a:lumMod val="50000"/>
                        </a:schemeClr>
                      </a:solidFill>
                      <a:prstDash val="solid"/>
                      <a:round/>
                      <a:headEnd type="none" w="med" len="med"/>
                      <a:tailEnd type="none" w="med" len="med"/>
                    </a:lnB>
                    <a:solidFill>
                      <a:srgbClr val="E72A43"/>
                    </a:solidFill>
                  </a:tcPr>
                </a:tc>
                <a:tc>
                  <a:txBody>
                    <a:bodyPr/>
                    <a:lstStyle/>
                    <a:p>
                      <a:r>
                        <a:rPr lang="en-GB" sz="1000" b="1">
                          <a:solidFill>
                            <a:srgbClr val="000000"/>
                          </a:solidFill>
                          <a:latin typeface="Century Gothic"/>
                        </a:rPr>
                        <a:t>SEPTEMBER 2026</a:t>
                      </a:r>
                    </a:p>
                  </a:txBody>
                  <a:tcPr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9B11D"/>
                    </a:solidFill>
                  </a:tcPr>
                </a:tc>
                <a:tc>
                  <a:txBody>
                    <a:bodyPr/>
                    <a:lstStyle/>
                    <a:p>
                      <a:r>
                        <a:rPr lang="en-GB" sz="1000" b="1">
                          <a:solidFill>
                            <a:srgbClr val="000000"/>
                          </a:solidFill>
                          <a:latin typeface="Century Gothic"/>
                        </a:rPr>
                        <a:t>OCTOBER 2026</a:t>
                      </a:r>
                    </a:p>
                  </a:txBody>
                  <a:tcPr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429"/>
                    </a:solidFill>
                  </a:tcPr>
                </a:tc>
                <a:extLst>
                  <a:ext uri="{0D108BD9-81ED-4DB2-BD59-A6C34878D82A}">
                    <a16:rowId xmlns:a16="http://schemas.microsoft.com/office/drawing/2014/main" val="2405829369"/>
                  </a:ext>
                </a:extLst>
              </a:tr>
              <a:tr h="370840">
                <a:tc>
                  <a:txBody>
                    <a:bodyPr/>
                    <a:lstStyle/>
                    <a:p>
                      <a:pPr marL="0" marR="0" lvl="0" indent="0" algn="l" defTabSz="442913" rtl="0" eaLnBrk="1" fontAlgn="auto" latinLnBrk="0" hangingPunct="1">
                        <a:lnSpc>
                          <a:spcPct val="100000"/>
                        </a:lnSpc>
                        <a:spcBef>
                          <a:spcPts val="0"/>
                        </a:spcBef>
                        <a:spcAft>
                          <a:spcPts val="0"/>
                        </a:spcAft>
                        <a:buClrTx/>
                        <a:buSzTx/>
                        <a:buFontTx/>
                        <a:buNone/>
                        <a:tabLst/>
                        <a:defRPr/>
                      </a:pPr>
                      <a:r>
                        <a:rPr lang="en-GB" sz="1000" u="sng">
                          <a:solidFill>
                            <a:srgbClr val="000000"/>
                          </a:solidFill>
                          <a:effectLst/>
                          <a:latin typeface="Century Gothic"/>
                        </a:rPr>
                        <a:t>Friday 17</a:t>
                      </a:r>
                      <a:r>
                        <a:rPr lang="en-GB" sz="1000" u="sng" baseline="30000">
                          <a:solidFill>
                            <a:srgbClr val="000000"/>
                          </a:solidFill>
                          <a:effectLst/>
                          <a:latin typeface="Century Gothic"/>
                        </a:rPr>
                        <a:t>th</a:t>
                      </a:r>
                      <a:r>
                        <a:rPr lang="en-GB" sz="1000">
                          <a:solidFill>
                            <a:srgbClr val="000000"/>
                          </a:solidFill>
                          <a:effectLst/>
                          <a:latin typeface="Century Gothic"/>
                        </a:rPr>
                        <a:t> 	</a:t>
                      </a:r>
                    </a:p>
                    <a:p>
                      <a:pPr marL="0" marR="0" lvl="0" indent="0" algn="l" defTabSz="442913" rtl="0" eaLnBrk="1" fontAlgn="auto" latinLnBrk="0" hangingPunct="1">
                        <a:lnSpc>
                          <a:spcPct val="100000"/>
                        </a:lnSpc>
                        <a:spcBef>
                          <a:spcPts val="0"/>
                        </a:spcBef>
                        <a:spcAft>
                          <a:spcPts val="0"/>
                        </a:spcAft>
                        <a:buClrTx/>
                        <a:buSzTx/>
                        <a:buFontTx/>
                        <a:buNone/>
                        <a:tabLst/>
                        <a:defRPr/>
                      </a:pPr>
                      <a:r>
                        <a:rPr lang="en-GB" sz="1000">
                          <a:solidFill>
                            <a:srgbClr val="000000"/>
                          </a:solidFill>
                          <a:effectLst/>
                          <a:latin typeface="Century Gothic"/>
                        </a:rPr>
                        <a:t>Last day of school</a:t>
                      </a:r>
                    </a:p>
                    <a:p>
                      <a:endParaRPr lang="en-GB" sz="1000">
                        <a:solidFill>
                          <a:srgbClr val="000000"/>
                        </a:solidFill>
                        <a:latin typeface="Century Gothic"/>
                      </a:endParaRPr>
                    </a:p>
                  </a:txBody>
                  <a:tcPr>
                    <a:lnL w="19050" cap="flat" cmpd="sng" algn="ctr">
                      <a:solidFill>
                        <a:schemeClr val="tx1">
                          <a:lumMod val="50000"/>
                        </a:schemeClr>
                      </a:solidFill>
                      <a:prstDash val="solid"/>
                      <a:round/>
                      <a:headEnd type="none" w="med" len="med"/>
                      <a:tailEnd type="none" w="med" len="med"/>
                    </a:lnL>
                    <a:lnR w="19050" cap="flat" cmpd="sng" algn="ctr">
                      <a:solidFill>
                        <a:schemeClr val="tx1">
                          <a:lumMod val="50000"/>
                        </a:schemeClr>
                      </a:solidFill>
                      <a:prstDash val="solid"/>
                      <a:round/>
                      <a:headEnd type="none" w="med" len="med"/>
                      <a:tailEnd type="none" w="med" len="med"/>
                    </a:lnR>
                    <a:lnT w="19050" cap="flat" cmpd="sng" algn="ctr">
                      <a:solidFill>
                        <a:schemeClr val="tx1">
                          <a:lumMod val="50000"/>
                        </a:schemeClr>
                      </a:solidFill>
                      <a:prstDash val="solid"/>
                      <a:round/>
                      <a:headEnd type="none" w="med" len="med"/>
                      <a:tailEnd type="none" w="med" len="med"/>
                    </a:lnT>
                    <a:lnB w="19050" cap="flat" cmpd="sng" algn="ctr">
                      <a:solidFill>
                        <a:schemeClr val="tx1">
                          <a:lumMod val="50000"/>
                        </a:schemeClr>
                      </a:solidFill>
                      <a:prstDash val="solid"/>
                      <a:round/>
                      <a:headEnd type="none" w="med" len="med"/>
                      <a:tailEnd type="none" w="med" len="med"/>
                    </a:lnB>
                  </a:tcPr>
                </a:tc>
                <a:tc>
                  <a:txBody>
                    <a:bodyPr/>
                    <a:lstStyle/>
                    <a:p>
                      <a:pPr marL="0" marR="0" lvl="0" indent="0" algn="l" defTabSz="360363" rtl="0" eaLnBrk="1" fontAlgn="auto" latinLnBrk="0" hangingPunct="1">
                        <a:lnSpc>
                          <a:spcPct val="100000"/>
                        </a:lnSpc>
                        <a:spcBef>
                          <a:spcPts val="0"/>
                        </a:spcBef>
                        <a:spcAft>
                          <a:spcPts val="0"/>
                        </a:spcAft>
                        <a:buClrTx/>
                        <a:buSzTx/>
                        <a:buFontTx/>
                        <a:buNone/>
                        <a:tabLst/>
                        <a:defRPr/>
                      </a:pPr>
                      <a:r>
                        <a:rPr lang="en-GB" sz="1000" u="sng">
                          <a:solidFill>
                            <a:srgbClr val="000000"/>
                          </a:solidFill>
                          <a:latin typeface="Century Gothic"/>
                        </a:rPr>
                        <a:t>Tuesday 1</a:t>
                      </a:r>
                      <a:r>
                        <a:rPr lang="en-GB" sz="1000" u="sng" baseline="30000">
                          <a:solidFill>
                            <a:srgbClr val="000000"/>
                          </a:solidFill>
                          <a:latin typeface="Century Gothic"/>
                        </a:rPr>
                        <a:t>st</a:t>
                      </a:r>
                      <a:r>
                        <a:rPr lang="en-GB" sz="1000" u="none" baseline="30000">
                          <a:solidFill>
                            <a:srgbClr val="000000"/>
                          </a:solidFill>
                          <a:latin typeface="Century Gothic"/>
                        </a:rPr>
                        <a:t>	</a:t>
                      </a:r>
                    </a:p>
                    <a:p>
                      <a:pPr marL="0" marR="0" lvl="0" indent="0" algn="l" defTabSz="360363" rtl="0" eaLnBrk="1" fontAlgn="auto" latinLnBrk="0" hangingPunct="1">
                        <a:lnSpc>
                          <a:spcPct val="100000"/>
                        </a:lnSpc>
                        <a:spcBef>
                          <a:spcPts val="0"/>
                        </a:spcBef>
                        <a:spcAft>
                          <a:spcPts val="0"/>
                        </a:spcAft>
                        <a:buClrTx/>
                        <a:buSzTx/>
                        <a:buFontTx/>
                        <a:buNone/>
                        <a:tabLst/>
                        <a:defRPr/>
                      </a:pPr>
                      <a:r>
                        <a:rPr lang="en-GB" sz="1000">
                          <a:solidFill>
                            <a:srgbClr val="000000"/>
                          </a:solidFill>
                          <a:latin typeface="Century Gothic"/>
                        </a:rPr>
                        <a:t>Staff training day</a:t>
                      </a:r>
                    </a:p>
                    <a:p>
                      <a:pPr marL="0" marR="0" lvl="0" indent="0" algn="l" defTabSz="179388" rtl="0" eaLnBrk="1" fontAlgn="auto" latinLnBrk="0" hangingPunct="1">
                        <a:lnSpc>
                          <a:spcPct val="100000"/>
                        </a:lnSpc>
                        <a:spcBef>
                          <a:spcPts val="0"/>
                        </a:spcBef>
                        <a:spcAft>
                          <a:spcPts val="0"/>
                        </a:spcAft>
                        <a:buClrTx/>
                        <a:buSzTx/>
                        <a:buFontTx/>
                        <a:buNone/>
                        <a:tabLst/>
                        <a:defRPr/>
                      </a:pPr>
                      <a:r>
                        <a:rPr lang="en-GB" sz="1000" u="sng">
                          <a:solidFill>
                            <a:srgbClr val="000000"/>
                          </a:solidFill>
                          <a:latin typeface="Century Gothic"/>
                        </a:rPr>
                        <a:t>Wednesday 2</a:t>
                      </a:r>
                      <a:r>
                        <a:rPr lang="en-GB" sz="1000" u="sng" baseline="30000">
                          <a:solidFill>
                            <a:srgbClr val="000000"/>
                          </a:solidFill>
                          <a:latin typeface="Century Gothic"/>
                        </a:rPr>
                        <a:t>nd</a:t>
                      </a:r>
                      <a:r>
                        <a:rPr lang="en-GB" sz="1000" u="sng">
                          <a:solidFill>
                            <a:srgbClr val="000000"/>
                          </a:solidFill>
                          <a:latin typeface="Century Gothic"/>
                        </a:rPr>
                        <a:t> </a:t>
                      </a:r>
                    </a:p>
                    <a:p>
                      <a:pPr marL="0" marR="0" lvl="0" indent="0" algn="l" defTabSz="179388" rtl="0" eaLnBrk="1" fontAlgn="auto" latinLnBrk="0" hangingPunct="1">
                        <a:lnSpc>
                          <a:spcPct val="100000"/>
                        </a:lnSpc>
                        <a:spcBef>
                          <a:spcPts val="0"/>
                        </a:spcBef>
                        <a:spcAft>
                          <a:spcPts val="0"/>
                        </a:spcAft>
                        <a:buClrTx/>
                        <a:buSzTx/>
                        <a:buFontTx/>
                        <a:buNone/>
                        <a:tabLst/>
                        <a:defRPr/>
                      </a:pPr>
                      <a:r>
                        <a:rPr lang="en-GB" sz="1000">
                          <a:solidFill>
                            <a:srgbClr val="000000"/>
                          </a:solidFill>
                          <a:latin typeface="Century Gothic"/>
                        </a:rPr>
                        <a:t>School open to pupils</a:t>
                      </a:r>
                    </a:p>
                    <a:p>
                      <a:pPr marL="0" marR="0" lvl="0" indent="0" algn="l" defTabSz="179388" rtl="0" eaLnBrk="1" fontAlgn="auto" latinLnBrk="0" hangingPunct="1">
                        <a:lnSpc>
                          <a:spcPct val="100000"/>
                        </a:lnSpc>
                        <a:spcBef>
                          <a:spcPts val="0"/>
                        </a:spcBef>
                        <a:spcAft>
                          <a:spcPts val="0"/>
                        </a:spcAft>
                        <a:buClrTx/>
                        <a:buSzTx/>
                        <a:buFontTx/>
                        <a:buNone/>
                        <a:tabLst/>
                        <a:defRPr/>
                      </a:pPr>
                      <a:r>
                        <a:rPr lang="en-GB" sz="1000" u="sng">
                          <a:solidFill>
                            <a:srgbClr val="000000"/>
                          </a:solidFill>
                          <a:latin typeface="Century Gothic"/>
                        </a:rPr>
                        <a:t>Friday 11</a:t>
                      </a:r>
                      <a:r>
                        <a:rPr lang="en-GB" sz="1000" u="sng" baseline="30000">
                          <a:solidFill>
                            <a:srgbClr val="000000"/>
                          </a:solidFill>
                          <a:latin typeface="Century Gothic"/>
                        </a:rPr>
                        <a:t>th</a:t>
                      </a:r>
                      <a:r>
                        <a:rPr lang="en-GB" sz="1000" u="sng">
                          <a:solidFill>
                            <a:srgbClr val="000000"/>
                          </a:solidFill>
                          <a:latin typeface="Century Gothic"/>
                        </a:rPr>
                        <a:t> </a:t>
                      </a:r>
                      <a:r>
                        <a:rPr lang="en-GB" sz="1000" u="none">
                          <a:solidFill>
                            <a:srgbClr val="000000"/>
                          </a:solidFill>
                          <a:latin typeface="Century Gothic"/>
                        </a:rPr>
                        <a:t>	</a:t>
                      </a:r>
                    </a:p>
                    <a:p>
                      <a:pPr marL="0" marR="0" lvl="0" indent="0" algn="l" defTabSz="179388" rtl="0" eaLnBrk="1" fontAlgn="auto" latinLnBrk="0" hangingPunct="1">
                        <a:lnSpc>
                          <a:spcPct val="100000"/>
                        </a:lnSpc>
                        <a:spcBef>
                          <a:spcPts val="0"/>
                        </a:spcBef>
                        <a:spcAft>
                          <a:spcPts val="0"/>
                        </a:spcAft>
                        <a:buClrTx/>
                        <a:buSzTx/>
                        <a:buFontTx/>
                        <a:buNone/>
                        <a:tabLst/>
                        <a:defRPr/>
                      </a:pPr>
                      <a:r>
                        <a:rPr lang="en-GB" sz="1000">
                          <a:solidFill>
                            <a:srgbClr val="000000"/>
                          </a:solidFill>
                          <a:latin typeface="Century Gothic"/>
                        </a:rPr>
                        <a:t>Individual photos</a:t>
                      </a:r>
                    </a:p>
                    <a:p>
                      <a:pPr marL="0" marR="0" lvl="0" indent="0" algn="l" defTabSz="179388" rtl="0" eaLnBrk="1" fontAlgn="auto" latinLnBrk="0" hangingPunct="1">
                        <a:lnSpc>
                          <a:spcPct val="100000"/>
                        </a:lnSpc>
                        <a:spcBef>
                          <a:spcPts val="0"/>
                        </a:spcBef>
                        <a:spcAft>
                          <a:spcPts val="0"/>
                        </a:spcAft>
                        <a:buClrTx/>
                        <a:buSzTx/>
                        <a:buFontTx/>
                        <a:buNone/>
                        <a:tabLst/>
                        <a:defRPr/>
                      </a:pPr>
                      <a:r>
                        <a:rPr lang="en-GB" sz="1000" u="sng">
                          <a:solidFill>
                            <a:srgbClr val="000000"/>
                          </a:solidFill>
                          <a:latin typeface="Century Gothic"/>
                        </a:rPr>
                        <a:t>Monday 15</a:t>
                      </a:r>
                      <a:r>
                        <a:rPr lang="en-GB" sz="1000" u="sng" baseline="30000">
                          <a:solidFill>
                            <a:srgbClr val="000000"/>
                          </a:solidFill>
                          <a:latin typeface="Century Gothic"/>
                        </a:rPr>
                        <a:t>th</a:t>
                      </a:r>
                      <a:endParaRPr lang="en-GB" sz="1000" u="sng">
                        <a:solidFill>
                          <a:srgbClr val="000000"/>
                        </a:solidFill>
                        <a:latin typeface="Century Gothic"/>
                      </a:endParaRPr>
                    </a:p>
                    <a:p>
                      <a:pPr marL="0" marR="0" lvl="0" indent="0" algn="l" defTabSz="179388" rtl="0" eaLnBrk="1" fontAlgn="auto" latinLnBrk="0" hangingPunct="1">
                        <a:lnSpc>
                          <a:spcPct val="100000"/>
                        </a:lnSpc>
                        <a:spcBef>
                          <a:spcPts val="0"/>
                        </a:spcBef>
                        <a:spcAft>
                          <a:spcPts val="0"/>
                        </a:spcAft>
                        <a:buClrTx/>
                        <a:buSzTx/>
                        <a:buFontTx/>
                        <a:buNone/>
                        <a:tabLst/>
                        <a:defRPr/>
                      </a:pPr>
                      <a:r>
                        <a:rPr lang="en-GB" sz="1000">
                          <a:solidFill>
                            <a:srgbClr val="000000"/>
                          </a:solidFill>
                          <a:latin typeface="Century Gothic"/>
                        </a:rPr>
                        <a:t>Swimming – Magpies</a:t>
                      </a:r>
                    </a:p>
                    <a:p>
                      <a:pPr marL="0" marR="0" lvl="0" indent="0" algn="l" defTabSz="360363" rtl="0" eaLnBrk="1" fontAlgn="auto" latinLnBrk="0" hangingPunct="1">
                        <a:lnSpc>
                          <a:spcPct val="100000"/>
                        </a:lnSpc>
                        <a:spcBef>
                          <a:spcPts val="0"/>
                        </a:spcBef>
                        <a:spcAft>
                          <a:spcPts val="0"/>
                        </a:spcAft>
                        <a:buClrTx/>
                        <a:buSzTx/>
                        <a:buFontTx/>
                        <a:buNone/>
                        <a:tabLst/>
                        <a:defRPr/>
                      </a:pPr>
                      <a:r>
                        <a:rPr lang="en-GB" sz="1000" u="sng">
                          <a:solidFill>
                            <a:srgbClr val="000000"/>
                          </a:solidFill>
                          <a:latin typeface="Century Gothic"/>
                        </a:rPr>
                        <a:t>Thursday 17</a:t>
                      </a:r>
                      <a:r>
                        <a:rPr lang="en-GB" sz="1000" u="sng" baseline="30000">
                          <a:solidFill>
                            <a:srgbClr val="000000"/>
                          </a:solidFill>
                          <a:latin typeface="Century Gothic"/>
                        </a:rPr>
                        <a:t>th</a:t>
                      </a:r>
                    </a:p>
                    <a:p>
                      <a:pPr marL="0" marR="0" lvl="0" indent="0" algn="l" defTabSz="360363" rtl="0" eaLnBrk="1" fontAlgn="auto" latinLnBrk="0" hangingPunct="1">
                        <a:lnSpc>
                          <a:spcPct val="100000"/>
                        </a:lnSpc>
                        <a:spcBef>
                          <a:spcPts val="0"/>
                        </a:spcBef>
                        <a:spcAft>
                          <a:spcPts val="0"/>
                        </a:spcAft>
                        <a:buClrTx/>
                        <a:buSzTx/>
                        <a:buFontTx/>
                        <a:buNone/>
                        <a:tabLst/>
                        <a:defRPr/>
                      </a:pPr>
                      <a:r>
                        <a:rPr lang="en-GB" sz="1000">
                          <a:solidFill>
                            <a:srgbClr val="000000"/>
                          </a:solidFill>
                          <a:latin typeface="Century Gothic"/>
                        </a:rPr>
                        <a:t>Flu immunisation </a:t>
                      </a:r>
                    </a:p>
                  </a:txBody>
                  <a:tcPr>
                    <a:lnL w="19050" cap="flat" cmpd="sng" algn="ctr">
                      <a:solidFill>
                        <a:schemeClr val="tx1">
                          <a:lumMod val="50000"/>
                        </a:schemeClr>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defTabSz="442913"/>
                      <a:r>
                        <a:rPr lang="en-GB" sz="1000" u="sng">
                          <a:solidFill>
                            <a:srgbClr val="000000"/>
                          </a:solidFill>
                          <a:latin typeface="Century Gothic"/>
                        </a:rPr>
                        <a:t>Wednesday 21</a:t>
                      </a:r>
                      <a:r>
                        <a:rPr lang="en-GB" sz="1000" u="sng" baseline="30000">
                          <a:solidFill>
                            <a:srgbClr val="000000"/>
                          </a:solidFill>
                          <a:latin typeface="Century Gothic"/>
                        </a:rPr>
                        <a:t>st</a:t>
                      </a:r>
                    </a:p>
                    <a:p>
                      <a:pPr algn="l" defTabSz="442913"/>
                      <a:r>
                        <a:rPr lang="en-GB" sz="1000">
                          <a:solidFill>
                            <a:srgbClr val="000000"/>
                          </a:solidFill>
                          <a:latin typeface="Century Gothic"/>
                        </a:rPr>
                        <a:t>Parents Evening</a:t>
                      </a:r>
                    </a:p>
                    <a:p>
                      <a:pPr algn="l" defTabSz="442913"/>
                      <a:r>
                        <a:rPr lang="en-GB" sz="1000" u="sng">
                          <a:solidFill>
                            <a:srgbClr val="000000"/>
                          </a:solidFill>
                          <a:effectLst/>
                          <a:latin typeface="Century Gothic"/>
                        </a:rPr>
                        <a:t>Friday 23</a:t>
                      </a:r>
                      <a:r>
                        <a:rPr lang="en-GB" sz="1000" u="sng" baseline="30000">
                          <a:solidFill>
                            <a:srgbClr val="000000"/>
                          </a:solidFill>
                          <a:effectLst/>
                          <a:latin typeface="Century Gothic"/>
                        </a:rPr>
                        <a:t>rd</a:t>
                      </a:r>
                    </a:p>
                    <a:p>
                      <a:pPr algn="l" defTabSz="442913"/>
                      <a:r>
                        <a:rPr lang="en-GB" sz="1000">
                          <a:solidFill>
                            <a:srgbClr val="000000"/>
                          </a:solidFill>
                          <a:effectLst/>
                          <a:latin typeface="Century Gothic"/>
                        </a:rPr>
                        <a:t>Half term</a:t>
                      </a:r>
                    </a:p>
                    <a:p>
                      <a:pPr algn="l"/>
                      <a:endParaRPr lang="en-GB" sz="1000">
                        <a:solidFill>
                          <a:srgbClr val="000000"/>
                        </a:solidFill>
                        <a:latin typeface="Century Gothic"/>
                      </a:endParaRPr>
                    </a:p>
                  </a:txBody>
                  <a:tcP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4229212"/>
                  </a:ext>
                </a:extLst>
              </a:tr>
              <a:tr h="370840">
                <a:tc>
                  <a:txBody>
                    <a:bodyPr/>
                    <a:lstStyle/>
                    <a:p>
                      <a:r>
                        <a:rPr lang="en-GB" sz="1000" b="1">
                          <a:solidFill>
                            <a:srgbClr val="000000"/>
                          </a:solidFill>
                          <a:latin typeface="Century Gothic"/>
                        </a:rPr>
                        <a:t>NOVEMBER 2026</a:t>
                      </a:r>
                    </a:p>
                  </a:txBody>
                  <a:tcPr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chemeClr val="tx1">
                          <a:lumMod val="50000"/>
                        </a:schemeClr>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1DF39"/>
                    </a:solidFill>
                  </a:tcPr>
                </a:tc>
                <a:tc>
                  <a:txBody>
                    <a:bodyPr/>
                    <a:lstStyle/>
                    <a:p>
                      <a:r>
                        <a:rPr lang="en-GB" sz="1000" b="1">
                          <a:solidFill>
                            <a:srgbClr val="000000"/>
                          </a:solidFill>
                          <a:latin typeface="Century Gothic"/>
                        </a:rPr>
                        <a:t>DECEMBER 2026</a:t>
                      </a:r>
                    </a:p>
                  </a:txBody>
                  <a:tcPr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3EBFE3"/>
                    </a:solidFill>
                  </a:tcPr>
                </a:tc>
                <a:tc>
                  <a:txBody>
                    <a:bodyPr/>
                    <a:lstStyle/>
                    <a:p>
                      <a:r>
                        <a:rPr lang="en-GB" sz="1000" b="1">
                          <a:solidFill>
                            <a:srgbClr val="000000"/>
                          </a:solidFill>
                          <a:latin typeface="Century Gothic"/>
                        </a:rPr>
                        <a:t>JANUARY 2027</a:t>
                      </a:r>
                    </a:p>
                  </a:txBody>
                  <a:tcPr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2486B5"/>
                    </a:solidFill>
                  </a:tcPr>
                </a:tc>
                <a:extLst>
                  <a:ext uri="{0D108BD9-81ED-4DB2-BD59-A6C34878D82A}">
                    <a16:rowId xmlns:a16="http://schemas.microsoft.com/office/drawing/2014/main" val="194920758"/>
                  </a:ext>
                </a:extLst>
              </a:tr>
              <a:tr h="370840">
                <a:tc>
                  <a:txBody>
                    <a:bodyPr/>
                    <a:lstStyle/>
                    <a:p>
                      <a:pPr algn="l" defTabSz="442913"/>
                      <a:r>
                        <a:rPr lang="en-GB" sz="1000" u="sng">
                          <a:solidFill>
                            <a:srgbClr val="000000"/>
                          </a:solidFill>
                          <a:latin typeface="Century Gothic"/>
                        </a:rPr>
                        <a:t>Monday 2</a:t>
                      </a:r>
                      <a:r>
                        <a:rPr lang="en-GB" sz="1000" u="sng" baseline="30000">
                          <a:solidFill>
                            <a:srgbClr val="000000"/>
                          </a:solidFill>
                          <a:latin typeface="Century Gothic"/>
                        </a:rPr>
                        <a:t>nd</a:t>
                      </a:r>
                      <a:endParaRPr lang="en-GB" sz="1000" u="sng">
                        <a:solidFill>
                          <a:srgbClr val="000000"/>
                        </a:solidFill>
                        <a:latin typeface="Century Gothic"/>
                      </a:endParaRPr>
                    </a:p>
                    <a:p>
                      <a:pPr algn="l" defTabSz="442913"/>
                      <a:r>
                        <a:rPr lang="en-GB" sz="1000">
                          <a:solidFill>
                            <a:srgbClr val="000000"/>
                          </a:solidFill>
                          <a:latin typeface="Century Gothic"/>
                        </a:rPr>
                        <a:t>Staff training day </a:t>
                      </a:r>
                    </a:p>
                    <a:p>
                      <a:pPr algn="l"/>
                      <a:r>
                        <a:rPr lang="en-GB" sz="1000" u="sng">
                          <a:solidFill>
                            <a:srgbClr val="000000"/>
                          </a:solidFill>
                          <a:effectLst/>
                          <a:latin typeface="Century Gothic"/>
                        </a:rPr>
                        <a:t>Tuesday 3</a:t>
                      </a:r>
                      <a:r>
                        <a:rPr lang="en-GB" sz="1000" u="sng" baseline="30000">
                          <a:solidFill>
                            <a:srgbClr val="000000"/>
                          </a:solidFill>
                          <a:effectLst/>
                          <a:latin typeface="Century Gothic"/>
                        </a:rPr>
                        <a:t>rd</a:t>
                      </a:r>
                      <a:r>
                        <a:rPr lang="en-GB" sz="1000">
                          <a:solidFill>
                            <a:srgbClr val="000000"/>
                          </a:solidFill>
                          <a:effectLst/>
                          <a:latin typeface="Century Gothic"/>
                        </a:rPr>
                        <a:t> 	</a:t>
                      </a:r>
                    </a:p>
                    <a:p>
                      <a:pPr algn="l" defTabSz="442913"/>
                      <a:r>
                        <a:rPr lang="en-GB" sz="1000">
                          <a:solidFill>
                            <a:srgbClr val="000000"/>
                          </a:solidFill>
                          <a:effectLst/>
                          <a:latin typeface="Century Gothic"/>
                        </a:rPr>
                        <a:t>School open to pupils</a:t>
                      </a:r>
                    </a:p>
                    <a:p>
                      <a:pPr lvl="0" algn="l">
                        <a:buNone/>
                      </a:pPr>
                      <a:r>
                        <a:rPr lang="en-GB" sz="1000" b="0" i="0" u="sng" strike="noStrike" noProof="0">
                          <a:solidFill>
                            <a:srgbClr val="000000"/>
                          </a:solidFill>
                          <a:latin typeface="Century Gothic"/>
                        </a:rPr>
                        <a:t>Friday 6th</a:t>
                      </a:r>
                      <a:endParaRPr lang="en-US" sz="1000" b="0" i="0" u="none" strike="noStrike" noProof="0">
                        <a:solidFill>
                          <a:srgbClr val="5E5E5E"/>
                        </a:solidFill>
                        <a:latin typeface="Century Gothic"/>
                      </a:endParaRPr>
                    </a:p>
                    <a:p>
                      <a:pPr lvl="0" algn="l">
                        <a:buNone/>
                      </a:pPr>
                      <a:r>
                        <a:rPr lang="en-GB" sz="1000" b="0" i="0" u="none" strike="noStrike" noProof="0" err="1">
                          <a:solidFill>
                            <a:srgbClr val="000000"/>
                          </a:solidFill>
                          <a:latin typeface="Century Gothic"/>
                        </a:rPr>
                        <a:t>Dangerpoint</a:t>
                      </a:r>
                      <a:r>
                        <a:rPr lang="en-GB" sz="1000" b="0" i="0" u="none" strike="noStrike" noProof="0">
                          <a:solidFill>
                            <a:srgbClr val="000000"/>
                          </a:solidFill>
                          <a:latin typeface="Century Gothic"/>
                        </a:rPr>
                        <a:t> Trip – Magpies and Dragons</a:t>
                      </a:r>
                      <a:endParaRPr lang="en-GB" sz="1000" b="0" i="0" u="none" strike="noStrike" noProof="0">
                        <a:solidFill>
                          <a:srgbClr val="5E5E5E"/>
                        </a:solidFill>
                        <a:latin typeface="Century Gothic"/>
                      </a:endParaRPr>
                    </a:p>
                    <a:p>
                      <a:pPr lvl="0" algn="l">
                        <a:buNone/>
                      </a:pPr>
                      <a:r>
                        <a:rPr lang="en-GB" sz="1000" u="sng">
                          <a:solidFill>
                            <a:srgbClr val="000000"/>
                          </a:solidFill>
                          <a:latin typeface="Century Gothic"/>
                        </a:rPr>
                        <a:t>Friday 13</a:t>
                      </a:r>
                      <a:r>
                        <a:rPr lang="en-GB" sz="1000" u="sng" baseline="30000">
                          <a:solidFill>
                            <a:srgbClr val="000000"/>
                          </a:solidFill>
                          <a:latin typeface="Century Gothic"/>
                        </a:rPr>
                        <a:t>th</a:t>
                      </a:r>
                      <a:endParaRPr lang="en-GB" sz="1000"/>
                    </a:p>
                    <a:p>
                      <a:pPr algn="l" defTabSz="442913"/>
                      <a:r>
                        <a:rPr lang="en-GB" sz="1000">
                          <a:solidFill>
                            <a:srgbClr val="000000"/>
                          </a:solidFill>
                          <a:latin typeface="Century Gothic"/>
                        </a:rPr>
                        <a:t>Children in Need</a:t>
                      </a:r>
                    </a:p>
                    <a:p>
                      <a:pPr algn="l"/>
                      <a:r>
                        <a:rPr lang="en-GB" sz="1000" u="sng">
                          <a:solidFill>
                            <a:srgbClr val="000000"/>
                          </a:solidFill>
                          <a:effectLst/>
                          <a:latin typeface="Century Gothic"/>
                        </a:rPr>
                        <a:t>Monday 16th November</a:t>
                      </a:r>
                    </a:p>
                    <a:p>
                      <a:pPr lvl="0" algn="l">
                        <a:buNone/>
                      </a:pPr>
                      <a:r>
                        <a:rPr lang="en-GB" sz="1000" u="none">
                          <a:solidFill>
                            <a:srgbClr val="000000"/>
                          </a:solidFill>
                          <a:effectLst/>
                          <a:latin typeface="Century Gothic"/>
                        </a:rPr>
                        <a:t>Visit to Mayor's Parlour – School Council</a:t>
                      </a:r>
                    </a:p>
                    <a:p>
                      <a:pPr lvl="0" algn="l" defTabSz="442913">
                        <a:buNone/>
                      </a:pPr>
                      <a:r>
                        <a:rPr lang="en-GB" sz="1000" u="sng">
                          <a:solidFill>
                            <a:srgbClr val="000000"/>
                          </a:solidFill>
                          <a:effectLst/>
                          <a:latin typeface="Century Gothic"/>
                        </a:rPr>
                        <a:t>Thursday 19</a:t>
                      </a:r>
                      <a:r>
                        <a:rPr lang="en-GB" sz="1000" u="sng" baseline="30000">
                          <a:solidFill>
                            <a:srgbClr val="000000"/>
                          </a:solidFill>
                          <a:effectLst/>
                          <a:latin typeface="Century Gothic"/>
                        </a:rPr>
                        <a:t>th</a:t>
                      </a:r>
                      <a:r>
                        <a:rPr lang="en-GB" sz="1000" u="sng">
                          <a:solidFill>
                            <a:srgbClr val="000000"/>
                          </a:solidFill>
                          <a:effectLst/>
                          <a:latin typeface="Century Gothic"/>
                        </a:rPr>
                        <a:t> </a:t>
                      </a:r>
                      <a:endParaRPr lang="en-GB" sz="1000">
                        <a:latin typeface="Century Gothic"/>
                      </a:endParaRPr>
                    </a:p>
                    <a:p>
                      <a:pPr algn="l" defTabSz="442913"/>
                      <a:r>
                        <a:rPr lang="en-GB" sz="1000">
                          <a:solidFill>
                            <a:srgbClr val="000000"/>
                          </a:solidFill>
                          <a:effectLst/>
                          <a:latin typeface="Century Gothic"/>
                        </a:rPr>
                        <a:t>AGM Governors and Parents</a:t>
                      </a:r>
                    </a:p>
                    <a:p>
                      <a:pPr algn="l" defTabSz="442913"/>
                      <a:r>
                        <a:rPr lang="en-GB" sz="1000" u="sng">
                          <a:solidFill>
                            <a:srgbClr val="000000"/>
                          </a:solidFill>
                          <a:latin typeface="Century Gothic"/>
                        </a:rPr>
                        <a:t>Thursday 26</a:t>
                      </a:r>
                      <a:r>
                        <a:rPr lang="en-GB" sz="1000" u="sng" baseline="30000">
                          <a:solidFill>
                            <a:srgbClr val="000000"/>
                          </a:solidFill>
                          <a:latin typeface="Century Gothic"/>
                        </a:rPr>
                        <a:t>th</a:t>
                      </a:r>
                      <a:r>
                        <a:rPr lang="en-GB" sz="1000" u="sng">
                          <a:solidFill>
                            <a:srgbClr val="000000"/>
                          </a:solidFill>
                          <a:latin typeface="Century Gothic"/>
                        </a:rPr>
                        <a:t> </a:t>
                      </a:r>
                    </a:p>
                    <a:p>
                      <a:pPr algn="l" defTabSz="442913"/>
                      <a:r>
                        <a:rPr lang="en-GB" sz="1000">
                          <a:solidFill>
                            <a:srgbClr val="000000"/>
                          </a:solidFill>
                          <a:latin typeface="Century Gothic"/>
                        </a:rPr>
                        <a:t>Non Uniform Day </a:t>
                      </a:r>
                    </a:p>
                    <a:p>
                      <a:pPr algn="l" defTabSz="442913"/>
                      <a:r>
                        <a:rPr lang="en-GB" sz="1000" u="sng">
                          <a:solidFill>
                            <a:srgbClr val="000000"/>
                          </a:solidFill>
                          <a:latin typeface="Century Gothic"/>
                        </a:rPr>
                        <a:t>Friday 27</a:t>
                      </a:r>
                      <a:r>
                        <a:rPr lang="en-GB" sz="1000" u="sng" baseline="30000">
                          <a:solidFill>
                            <a:srgbClr val="000000"/>
                          </a:solidFill>
                          <a:latin typeface="Century Gothic"/>
                        </a:rPr>
                        <a:t>th</a:t>
                      </a:r>
                      <a:r>
                        <a:rPr lang="en-GB" sz="1000" u="sng">
                          <a:solidFill>
                            <a:srgbClr val="000000"/>
                          </a:solidFill>
                          <a:latin typeface="Century Gothic"/>
                        </a:rPr>
                        <a:t> </a:t>
                      </a:r>
                    </a:p>
                    <a:p>
                      <a:pPr algn="l" defTabSz="442913"/>
                      <a:r>
                        <a:rPr lang="en-GB" sz="1000">
                          <a:solidFill>
                            <a:srgbClr val="000000"/>
                          </a:solidFill>
                          <a:latin typeface="Century Gothic"/>
                        </a:rPr>
                        <a:t>Christmas Fair</a:t>
                      </a:r>
                      <a:endParaRPr lang="en-GB" sz="1000">
                        <a:solidFill>
                          <a:srgbClr val="000000"/>
                        </a:solidFill>
                        <a:effectLst/>
                        <a:latin typeface="Century Gothic"/>
                      </a:endParaRPr>
                    </a:p>
                  </a:txBody>
                  <a:tcP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r>
                        <a:rPr lang="en-GB" sz="1000" u="sng">
                          <a:solidFill>
                            <a:srgbClr val="000000"/>
                          </a:solidFill>
                          <a:latin typeface="Century Gothic"/>
                        </a:rPr>
                        <a:t>Wednesday 2nd </a:t>
                      </a:r>
                      <a:endParaRPr lang="en-US" sz="1000"/>
                    </a:p>
                    <a:p>
                      <a:pPr lvl="0" algn="l">
                        <a:buNone/>
                      </a:pPr>
                      <a:r>
                        <a:rPr lang="en-GB" sz="1000" u="none">
                          <a:solidFill>
                            <a:srgbClr val="000000"/>
                          </a:solidFill>
                          <a:latin typeface="Century Gothic"/>
                        </a:rPr>
                        <a:t>Pinocchio Trip – Dragons</a:t>
                      </a:r>
                    </a:p>
                    <a:p>
                      <a:pPr lvl="0" algn="l">
                        <a:buNone/>
                      </a:pPr>
                      <a:r>
                        <a:rPr lang="en-GB" sz="1000" u="sng">
                          <a:solidFill>
                            <a:srgbClr val="000000"/>
                          </a:solidFill>
                          <a:latin typeface="Century Gothic"/>
                        </a:rPr>
                        <a:t>Thursday 3rd</a:t>
                      </a:r>
                    </a:p>
                    <a:p>
                      <a:pPr lvl="0" algn="l">
                        <a:lnSpc>
                          <a:spcPct val="100000"/>
                        </a:lnSpc>
                        <a:spcBef>
                          <a:spcPts val="0"/>
                        </a:spcBef>
                        <a:spcAft>
                          <a:spcPts val="0"/>
                        </a:spcAft>
                        <a:buNone/>
                      </a:pPr>
                      <a:r>
                        <a:rPr lang="en-GB" sz="1000" b="0" i="0" u="none" strike="noStrike" noProof="0">
                          <a:solidFill>
                            <a:srgbClr val="000000"/>
                          </a:solidFill>
                          <a:latin typeface="Century Gothic"/>
                        </a:rPr>
                        <a:t>Pinocchio Trip – Rhinos</a:t>
                      </a:r>
                      <a:endParaRPr lang="en-GB" sz="1000" b="0" i="0" u="none" strike="noStrike" noProof="0">
                        <a:solidFill>
                          <a:srgbClr val="5E5E5E"/>
                        </a:solidFill>
                        <a:latin typeface="Century Gothic"/>
                      </a:endParaRPr>
                    </a:p>
                    <a:p>
                      <a:pPr lvl="0" algn="l">
                        <a:buNone/>
                      </a:pPr>
                      <a:r>
                        <a:rPr lang="en-GB" sz="1000" u="sng">
                          <a:solidFill>
                            <a:srgbClr val="000000"/>
                          </a:solidFill>
                          <a:latin typeface="Century Gothic"/>
                        </a:rPr>
                        <a:t>Monday 7</a:t>
                      </a:r>
                      <a:r>
                        <a:rPr lang="en-GB" sz="1000" u="sng" baseline="30000">
                          <a:solidFill>
                            <a:srgbClr val="000000"/>
                          </a:solidFill>
                          <a:latin typeface="Century Gothic"/>
                        </a:rPr>
                        <a:t>th</a:t>
                      </a:r>
                      <a:r>
                        <a:rPr lang="en-GB" sz="1000" u="sng">
                          <a:solidFill>
                            <a:srgbClr val="000000"/>
                          </a:solidFill>
                          <a:latin typeface="Century Gothic"/>
                        </a:rPr>
                        <a:t> </a:t>
                      </a:r>
                      <a:endParaRPr lang="en-GB" sz="1000"/>
                    </a:p>
                    <a:p>
                      <a:pPr algn="l" defTabSz="360363"/>
                      <a:r>
                        <a:rPr lang="en-GB" sz="1000" u="none">
                          <a:solidFill>
                            <a:srgbClr val="000000"/>
                          </a:solidFill>
                          <a:latin typeface="Century Gothic"/>
                        </a:rPr>
                        <a:t>Reception – Y2 Concert</a:t>
                      </a:r>
                    </a:p>
                    <a:p>
                      <a:pPr algn="l" defTabSz="360363"/>
                      <a:r>
                        <a:rPr lang="en-GB" sz="1000" u="sng">
                          <a:solidFill>
                            <a:srgbClr val="000000"/>
                          </a:solidFill>
                          <a:latin typeface="Century Gothic"/>
                        </a:rPr>
                        <a:t>Tuesday 8</a:t>
                      </a:r>
                      <a:r>
                        <a:rPr lang="en-GB" sz="1000" u="sng" baseline="30000">
                          <a:solidFill>
                            <a:srgbClr val="000000"/>
                          </a:solidFill>
                          <a:latin typeface="Century Gothic"/>
                        </a:rPr>
                        <a:t>th</a:t>
                      </a:r>
                      <a:endParaRPr lang="en-GB" sz="1000" u="sng">
                        <a:solidFill>
                          <a:srgbClr val="000000"/>
                        </a:solidFill>
                        <a:latin typeface="Century Gothic"/>
                      </a:endParaRPr>
                    </a:p>
                    <a:p>
                      <a:pPr algn="l" defTabSz="360363"/>
                      <a:r>
                        <a:rPr lang="en-GB" sz="1000" u="none">
                          <a:solidFill>
                            <a:srgbClr val="000000"/>
                          </a:solidFill>
                          <a:latin typeface="Century Gothic"/>
                        </a:rPr>
                        <a:t>Y3 – Y6 Concert</a:t>
                      </a:r>
                    </a:p>
                    <a:p>
                      <a:pPr algn="l" defTabSz="360363"/>
                      <a:r>
                        <a:rPr lang="en-GB" sz="1000" u="sng">
                          <a:solidFill>
                            <a:srgbClr val="000000"/>
                          </a:solidFill>
                          <a:latin typeface="Century Gothic"/>
                        </a:rPr>
                        <a:t>Wednesday 9</a:t>
                      </a:r>
                      <a:r>
                        <a:rPr lang="en-GB" sz="1000" u="sng" baseline="30000">
                          <a:solidFill>
                            <a:srgbClr val="000000"/>
                          </a:solidFill>
                          <a:latin typeface="Century Gothic"/>
                        </a:rPr>
                        <a:t>th</a:t>
                      </a:r>
                      <a:endParaRPr lang="en-GB" sz="1000" u="sng">
                        <a:solidFill>
                          <a:srgbClr val="000000"/>
                        </a:solidFill>
                        <a:latin typeface="Century Gothic"/>
                      </a:endParaRPr>
                    </a:p>
                    <a:p>
                      <a:pPr algn="l" defTabSz="360363"/>
                      <a:r>
                        <a:rPr lang="en-GB" sz="1000" u="none">
                          <a:solidFill>
                            <a:srgbClr val="000000"/>
                          </a:solidFill>
                          <a:latin typeface="Century Gothic"/>
                        </a:rPr>
                        <a:t>Nursery Concert</a:t>
                      </a:r>
                    </a:p>
                    <a:p>
                      <a:pPr lvl="0" algn="l">
                        <a:buNone/>
                      </a:pPr>
                      <a:r>
                        <a:rPr lang="en-GB" sz="1000" b="0" i="0" u="none" strike="noStrike" noProof="0">
                          <a:solidFill>
                            <a:srgbClr val="000000"/>
                          </a:solidFill>
                          <a:latin typeface="Century Gothic"/>
                        </a:rPr>
                        <a:t>Pinocchio Trip – Magpies</a:t>
                      </a:r>
                      <a:endParaRPr lang="en-GB"/>
                    </a:p>
                    <a:p>
                      <a:pPr algn="l" defTabSz="360363"/>
                      <a:r>
                        <a:rPr lang="en-GB" sz="1000" u="sng">
                          <a:solidFill>
                            <a:srgbClr val="000000"/>
                          </a:solidFill>
                          <a:latin typeface="Century Gothic"/>
                        </a:rPr>
                        <a:t>Thursday 10</a:t>
                      </a:r>
                      <a:r>
                        <a:rPr lang="en-GB" sz="1000" u="sng" baseline="30000">
                          <a:solidFill>
                            <a:srgbClr val="000000"/>
                          </a:solidFill>
                          <a:latin typeface="Century Gothic"/>
                        </a:rPr>
                        <a:t>th</a:t>
                      </a:r>
                      <a:endParaRPr lang="en-GB" sz="1000" u="none">
                        <a:solidFill>
                          <a:srgbClr val="000000"/>
                        </a:solidFill>
                        <a:latin typeface="Century Gothic"/>
                      </a:endParaRPr>
                    </a:p>
                    <a:p>
                      <a:pPr algn="l" defTabSz="360363"/>
                      <a:r>
                        <a:rPr lang="en-GB" sz="1000" u="none">
                          <a:solidFill>
                            <a:srgbClr val="000000"/>
                          </a:solidFill>
                          <a:latin typeface="Century Gothic"/>
                        </a:rPr>
                        <a:t>Christmas Lunch</a:t>
                      </a:r>
                    </a:p>
                    <a:p>
                      <a:pPr lvl="0" algn="l">
                        <a:buNone/>
                      </a:pPr>
                      <a:r>
                        <a:rPr lang="en-GB" sz="1000" u="sng">
                          <a:solidFill>
                            <a:srgbClr val="000000"/>
                          </a:solidFill>
                          <a:latin typeface="Century Gothic"/>
                        </a:rPr>
                        <a:t>Tuesday 15th</a:t>
                      </a:r>
                    </a:p>
                    <a:p>
                      <a:pPr lvl="0" algn="l">
                        <a:buNone/>
                      </a:pPr>
                      <a:r>
                        <a:rPr lang="en-GB" sz="1000" u="none">
                          <a:solidFill>
                            <a:srgbClr val="000000"/>
                          </a:solidFill>
                          <a:latin typeface="Century Gothic"/>
                        </a:rPr>
                        <a:t>The Littlest Yak Trip - Robins</a:t>
                      </a:r>
                    </a:p>
                    <a:p>
                      <a:pPr algn="l"/>
                      <a:r>
                        <a:rPr lang="en-GB" sz="1000" u="sng">
                          <a:solidFill>
                            <a:srgbClr val="000000"/>
                          </a:solidFill>
                          <a:latin typeface="Century Gothic"/>
                        </a:rPr>
                        <a:t>Wednesday 16th</a:t>
                      </a:r>
                    </a:p>
                    <a:p>
                      <a:pPr lvl="0" algn="l">
                        <a:lnSpc>
                          <a:spcPct val="100000"/>
                        </a:lnSpc>
                        <a:spcBef>
                          <a:spcPts val="0"/>
                        </a:spcBef>
                        <a:spcAft>
                          <a:spcPts val="0"/>
                        </a:spcAft>
                        <a:buNone/>
                      </a:pPr>
                      <a:r>
                        <a:rPr lang="en-GB" sz="1000" b="0" i="0" u="none" strike="noStrike" noProof="0">
                          <a:solidFill>
                            <a:srgbClr val="000000"/>
                          </a:solidFill>
                          <a:latin typeface="Century Gothic"/>
                        </a:rPr>
                        <a:t>The Littlest Yak Trip - Woodpeckers</a:t>
                      </a:r>
                      <a:endParaRPr lang="en-GB" sz="1000" b="0" i="0" u="none" strike="noStrike" noProof="0">
                        <a:solidFill>
                          <a:srgbClr val="5E5E5E"/>
                        </a:solidFill>
                        <a:latin typeface="Century Gothic"/>
                      </a:endParaRPr>
                    </a:p>
                    <a:p>
                      <a:pPr lvl="0" algn="l">
                        <a:buNone/>
                      </a:pPr>
                      <a:r>
                        <a:rPr lang="en-GB" sz="1000" u="sng">
                          <a:solidFill>
                            <a:srgbClr val="000000"/>
                          </a:solidFill>
                          <a:latin typeface="Century Gothic"/>
                        </a:rPr>
                        <a:t>Thursday 17</a:t>
                      </a:r>
                      <a:r>
                        <a:rPr lang="en-GB" sz="1000" u="sng" baseline="30000">
                          <a:solidFill>
                            <a:srgbClr val="000000"/>
                          </a:solidFill>
                          <a:latin typeface="Century Gothic"/>
                        </a:rPr>
                        <a:t>th</a:t>
                      </a:r>
                      <a:r>
                        <a:rPr lang="en-GB" sz="1000" u="sng">
                          <a:solidFill>
                            <a:srgbClr val="000000"/>
                          </a:solidFill>
                          <a:latin typeface="Century Gothic"/>
                        </a:rPr>
                        <a:t> </a:t>
                      </a:r>
                      <a:endParaRPr lang="en-GB"/>
                    </a:p>
                    <a:p>
                      <a:pPr algn="l" defTabSz="360363"/>
                      <a:r>
                        <a:rPr lang="en-GB" sz="1000">
                          <a:solidFill>
                            <a:srgbClr val="000000"/>
                          </a:solidFill>
                          <a:latin typeface="Century Gothic"/>
                        </a:rPr>
                        <a:t>E</a:t>
                      </a:r>
                      <a:r>
                        <a:rPr lang="en-GB" sz="1000">
                          <a:solidFill>
                            <a:srgbClr val="000000"/>
                          </a:solidFill>
                          <a:effectLst/>
                          <a:latin typeface="Century Gothic"/>
                        </a:rPr>
                        <a:t>nd of term</a:t>
                      </a:r>
                      <a:endParaRPr lang="en-GB" sz="1000">
                        <a:solidFill>
                          <a:srgbClr val="000000"/>
                        </a:solidFill>
                        <a:latin typeface="Century Gothic"/>
                      </a:endParaRPr>
                    </a:p>
                    <a:p>
                      <a:pPr algn="l" defTabSz="360363"/>
                      <a:r>
                        <a:rPr lang="en-GB" sz="1000" u="sng">
                          <a:solidFill>
                            <a:srgbClr val="000000"/>
                          </a:solidFill>
                          <a:latin typeface="Century Gothic"/>
                        </a:rPr>
                        <a:t>Friday 18</a:t>
                      </a:r>
                      <a:r>
                        <a:rPr lang="en-GB" sz="1000" u="sng" baseline="30000">
                          <a:solidFill>
                            <a:srgbClr val="000000"/>
                          </a:solidFill>
                          <a:latin typeface="Century Gothic"/>
                        </a:rPr>
                        <a:t>th</a:t>
                      </a:r>
                      <a:r>
                        <a:rPr lang="en-GB" sz="1000" u="sng">
                          <a:solidFill>
                            <a:srgbClr val="000000"/>
                          </a:solidFill>
                          <a:latin typeface="Century Gothic"/>
                        </a:rPr>
                        <a:t> </a:t>
                      </a:r>
                    </a:p>
                    <a:p>
                      <a:pPr algn="l" defTabSz="360363"/>
                      <a:r>
                        <a:rPr lang="en-GB" sz="1000">
                          <a:solidFill>
                            <a:srgbClr val="000000"/>
                          </a:solidFill>
                          <a:latin typeface="Century Gothic"/>
                        </a:rPr>
                        <a:t>Staff training day </a:t>
                      </a:r>
                    </a:p>
                  </a:txBody>
                  <a:tcP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defTabSz="442913"/>
                      <a:r>
                        <a:rPr lang="en-GB" sz="1000" u="sng">
                          <a:solidFill>
                            <a:srgbClr val="000000"/>
                          </a:solidFill>
                          <a:latin typeface="Century Gothic"/>
                        </a:rPr>
                        <a:t>Monday 4</a:t>
                      </a:r>
                      <a:r>
                        <a:rPr lang="en-GB" sz="1000" u="sng" baseline="30000">
                          <a:solidFill>
                            <a:srgbClr val="000000"/>
                          </a:solidFill>
                          <a:latin typeface="Century Gothic"/>
                        </a:rPr>
                        <a:t>th</a:t>
                      </a:r>
                    </a:p>
                    <a:p>
                      <a:pPr algn="l" defTabSz="442913"/>
                      <a:r>
                        <a:rPr lang="en-GB" sz="1000">
                          <a:solidFill>
                            <a:srgbClr val="000000"/>
                          </a:solidFill>
                          <a:latin typeface="Century Gothic"/>
                        </a:rPr>
                        <a:t>Staff training day </a:t>
                      </a:r>
                    </a:p>
                    <a:p>
                      <a:pPr algn="l" defTabSz="442913"/>
                      <a:r>
                        <a:rPr lang="en-GB" sz="1000" u="sng">
                          <a:solidFill>
                            <a:srgbClr val="000000"/>
                          </a:solidFill>
                          <a:latin typeface="Century Gothic"/>
                        </a:rPr>
                        <a:t>Tuesday 5</a:t>
                      </a:r>
                      <a:r>
                        <a:rPr lang="en-GB" sz="1000" u="sng" baseline="30000">
                          <a:solidFill>
                            <a:srgbClr val="000000"/>
                          </a:solidFill>
                          <a:latin typeface="Century Gothic"/>
                        </a:rPr>
                        <a:t>th</a:t>
                      </a:r>
                    </a:p>
                    <a:p>
                      <a:pPr algn="l" defTabSz="442913"/>
                      <a:r>
                        <a:rPr lang="en-GB" sz="1000">
                          <a:solidFill>
                            <a:srgbClr val="000000"/>
                          </a:solidFill>
                          <a:latin typeface="Century Gothic"/>
                        </a:rPr>
                        <a:t>School open to pupils </a:t>
                      </a:r>
                    </a:p>
                    <a:p>
                      <a:pPr algn="l"/>
                      <a:endParaRPr lang="en-GB" sz="1000">
                        <a:solidFill>
                          <a:srgbClr val="000000"/>
                        </a:solidFill>
                        <a:latin typeface="Century Gothic"/>
                      </a:endParaRPr>
                    </a:p>
                  </a:txBody>
                  <a:tcP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6913735"/>
                  </a:ext>
                </a:extLst>
              </a:tr>
              <a:tr h="370840">
                <a:tc>
                  <a:txBody>
                    <a:bodyPr/>
                    <a:lstStyle/>
                    <a:p>
                      <a:r>
                        <a:rPr lang="en-GB" sz="1000" b="1">
                          <a:solidFill>
                            <a:srgbClr val="000000"/>
                          </a:solidFill>
                          <a:latin typeface="Century Gothic"/>
                        </a:rPr>
                        <a:t>FEBRUARY 2027</a:t>
                      </a:r>
                    </a:p>
                  </a:txBody>
                  <a:tcPr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C65AD"/>
                    </a:solidFill>
                  </a:tcPr>
                </a:tc>
                <a:tc>
                  <a:txBody>
                    <a:bodyPr/>
                    <a:lstStyle/>
                    <a:p>
                      <a:r>
                        <a:rPr lang="en-GB" sz="1000" b="1">
                          <a:solidFill>
                            <a:srgbClr val="000000"/>
                          </a:solidFill>
                          <a:latin typeface="Century Gothic"/>
                        </a:rPr>
                        <a:t>MARCH 2027</a:t>
                      </a:r>
                    </a:p>
                  </a:txBody>
                  <a:tcPr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72A43"/>
                    </a:solidFill>
                  </a:tcPr>
                </a:tc>
                <a:tc>
                  <a:txBody>
                    <a:bodyPr/>
                    <a:lstStyle/>
                    <a:p>
                      <a:r>
                        <a:rPr lang="en-GB" sz="1000" b="1">
                          <a:solidFill>
                            <a:srgbClr val="000000"/>
                          </a:solidFill>
                          <a:latin typeface="Century Gothic"/>
                        </a:rPr>
                        <a:t>APRIL 2027</a:t>
                      </a:r>
                    </a:p>
                  </a:txBody>
                  <a:tcPr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9B11D"/>
                    </a:solidFill>
                  </a:tcPr>
                </a:tc>
                <a:extLst>
                  <a:ext uri="{0D108BD9-81ED-4DB2-BD59-A6C34878D82A}">
                    <a16:rowId xmlns:a16="http://schemas.microsoft.com/office/drawing/2014/main" val="2034509617"/>
                  </a:ext>
                </a:extLst>
              </a:tr>
              <a:tr h="370840">
                <a:tc>
                  <a:txBody>
                    <a:bodyPr/>
                    <a:lstStyle/>
                    <a:p>
                      <a:pPr algn="l" defTabSz="1254125"/>
                      <a:r>
                        <a:rPr lang="en-GB" sz="1000" u="sng">
                          <a:solidFill>
                            <a:srgbClr val="000000"/>
                          </a:solidFill>
                          <a:latin typeface="Century Gothic"/>
                        </a:rPr>
                        <a:t>Monday 1</a:t>
                      </a:r>
                      <a:r>
                        <a:rPr lang="en-GB" sz="1000" u="sng" baseline="30000">
                          <a:solidFill>
                            <a:srgbClr val="000000"/>
                          </a:solidFill>
                          <a:latin typeface="Century Gothic"/>
                        </a:rPr>
                        <a:t>st</a:t>
                      </a:r>
                      <a:endParaRPr lang="en-GB" sz="1000" u="sng">
                        <a:solidFill>
                          <a:srgbClr val="000000"/>
                        </a:solidFill>
                        <a:latin typeface="Century Gothic"/>
                      </a:endParaRPr>
                    </a:p>
                    <a:p>
                      <a:pPr algn="l" defTabSz="1254125"/>
                      <a:r>
                        <a:rPr lang="en-GB" sz="1000" u="none">
                          <a:solidFill>
                            <a:srgbClr val="000000"/>
                          </a:solidFill>
                          <a:latin typeface="Century Gothic"/>
                        </a:rPr>
                        <a:t>Parents evening this week</a:t>
                      </a:r>
                    </a:p>
                    <a:p>
                      <a:pPr algn="l" defTabSz="1254125"/>
                      <a:r>
                        <a:rPr lang="en-GB" sz="1000" u="sng">
                          <a:solidFill>
                            <a:srgbClr val="000000"/>
                          </a:solidFill>
                          <a:latin typeface="Century Gothic"/>
                        </a:rPr>
                        <a:t>Friday 5</a:t>
                      </a:r>
                      <a:r>
                        <a:rPr lang="en-GB" sz="1000" u="sng" baseline="30000">
                          <a:solidFill>
                            <a:srgbClr val="000000"/>
                          </a:solidFill>
                          <a:latin typeface="Century Gothic"/>
                        </a:rPr>
                        <a:t>th</a:t>
                      </a:r>
                    </a:p>
                    <a:p>
                      <a:pPr algn="l" defTabSz="1254125"/>
                      <a:r>
                        <a:rPr lang="en-GB" sz="1000">
                          <a:solidFill>
                            <a:srgbClr val="000000"/>
                          </a:solidFill>
                          <a:effectLst/>
                          <a:latin typeface="Century Gothic"/>
                        </a:rPr>
                        <a:t>School closes for half term</a:t>
                      </a:r>
                    </a:p>
                    <a:p>
                      <a:pPr algn="l" defTabSz="1254125"/>
                      <a:r>
                        <a:rPr lang="en-GB" sz="1000" u="sng">
                          <a:solidFill>
                            <a:srgbClr val="000000"/>
                          </a:solidFill>
                          <a:latin typeface="Century Gothic"/>
                        </a:rPr>
                        <a:t>Monday 15</a:t>
                      </a:r>
                      <a:r>
                        <a:rPr lang="en-GB" sz="1000" u="sng" baseline="30000">
                          <a:solidFill>
                            <a:srgbClr val="000000"/>
                          </a:solidFill>
                          <a:latin typeface="Century Gothic"/>
                        </a:rPr>
                        <a:t>th</a:t>
                      </a:r>
                    </a:p>
                    <a:p>
                      <a:pPr algn="l" defTabSz="1254125"/>
                      <a:r>
                        <a:rPr lang="en-GB" sz="1000">
                          <a:solidFill>
                            <a:srgbClr val="000000"/>
                          </a:solidFill>
                          <a:latin typeface="Century Gothic"/>
                        </a:rPr>
                        <a:t>School open to pupils</a:t>
                      </a:r>
                    </a:p>
                  </a:txBody>
                  <a:tcP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lvl="0" indent="0" algn="l" defTabSz="640490" rtl="0" eaLnBrk="1" fontAlgn="auto" latinLnBrk="0" hangingPunct="1">
                        <a:lnSpc>
                          <a:spcPct val="100000"/>
                        </a:lnSpc>
                        <a:spcBef>
                          <a:spcPts val="0"/>
                        </a:spcBef>
                        <a:spcAft>
                          <a:spcPts val="0"/>
                        </a:spcAft>
                        <a:buClrTx/>
                        <a:buSzTx/>
                        <a:buFontTx/>
                        <a:buNone/>
                        <a:tabLst/>
                        <a:defRPr/>
                      </a:pPr>
                      <a:r>
                        <a:rPr lang="en-GB" sz="1000" u="sng">
                          <a:solidFill>
                            <a:srgbClr val="000000"/>
                          </a:solidFill>
                          <a:latin typeface="Century Gothic"/>
                        </a:rPr>
                        <a:t>Wednesday 10</a:t>
                      </a:r>
                      <a:r>
                        <a:rPr lang="en-GB" sz="1000" u="sng" baseline="30000">
                          <a:solidFill>
                            <a:srgbClr val="000000"/>
                          </a:solidFill>
                          <a:latin typeface="Century Gothic"/>
                        </a:rPr>
                        <a:t>th</a:t>
                      </a:r>
                      <a:endParaRPr lang="en-GB" sz="1000" u="sng">
                        <a:solidFill>
                          <a:srgbClr val="000000"/>
                        </a:solidFill>
                        <a:latin typeface="Century Gothic"/>
                      </a:endParaRPr>
                    </a:p>
                    <a:p>
                      <a:pPr marL="0" marR="0" lvl="0" indent="0" algn="l" defTabSz="640490" rtl="0" eaLnBrk="1" fontAlgn="auto" latinLnBrk="0" hangingPunct="1">
                        <a:lnSpc>
                          <a:spcPct val="100000"/>
                        </a:lnSpc>
                        <a:spcBef>
                          <a:spcPts val="0"/>
                        </a:spcBef>
                        <a:spcAft>
                          <a:spcPts val="0"/>
                        </a:spcAft>
                        <a:buClrTx/>
                        <a:buSzTx/>
                        <a:buFontTx/>
                        <a:buNone/>
                        <a:tabLst/>
                        <a:defRPr/>
                      </a:pPr>
                      <a:r>
                        <a:rPr lang="en-GB" sz="1000" u="none">
                          <a:solidFill>
                            <a:srgbClr val="000000"/>
                          </a:solidFill>
                          <a:latin typeface="Century Gothic"/>
                        </a:rPr>
                        <a:t>Class photos</a:t>
                      </a:r>
                    </a:p>
                    <a:p>
                      <a:pPr marL="0" marR="0" lvl="0" indent="0" algn="l" defTabSz="640490" rtl="0" eaLnBrk="1" fontAlgn="auto" latinLnBrk="0" hangingPunct="1">
                        <a:lnSpc>
                          <a:spcPct val="100000"/>
                        </a:lnSpc>
                        <a:spcBef>
                          <a:spcPts val="0"/>
                        </a:spcBef>
                        <a:spcAft>
                          <a:spcPts val="0"/>
                        </a:spcAft>
                        <a:buClrTx/>
                        <a:buSzTx/>
                        <a:buFontTx/>
                        <a:buNone/>
                        <a:tabLst/>
                        <a:defRPr/>
                      </a:pPr>
                      <a:r>
                        <a:rPr lang="en-GB" sz="1000" u="sng">
                          <a:solidFill>
                            <a:srgbClr val="000000"/>
                          </a:solidFill>
                          <a:latin typeface="Century Gothic"/>
                        </a:rPr>
                        <a:t>Friday 19</a:t>
                      </a:r>
                      <a:r>
                        <a:rPr lang="en-GB" sz="1000" u="sng" baseline="30000">
                          <a:solidFill>
                            <a:srgbClr val="000000"/>
                          </a:solidFill>
                          <a:latin typeface="Century Gothic"/>
                        </a:rPr>
                        <a:t>th</a:t>
                      </a:r>
                      <a:r>
                        <a:rPr lang="en-GB" sz="1000" u="none">
                          <a:solidFill>
                            <a:srgbClr val="000000"/>
                          </a:solidFill>
                          <a:latin typeface="Century Gothic"/>
                        </a:rPr>
                        <a:t>	</a:t>
                      </a:r>
                    </a:p>
                    <a:p>
                      <a:pPr marL="0" marR="0" lvl="0" indent="0" algn="l" defTabSz="640490" rtl="0" eaLnBrk="1" fontAlgn="auto" latinLnBrk="0" hangingPunct="1">
                        <a:lnSpc>
                          <a:spcPct val="100000"/>
                        </a:lnSpc>
                        <a:spcBef>
                          <a:spcPts val="0"/>
                        </a:spcBef>
                        <a:spcAft>
                          <a:spcPts val="0"/>
                        </a:spcAft>
                        <a:buClrTx/>
                        <a:buSzTx/>
                        <a:buFontTx/>
                        <a:buNone/>
                        <a:tabLst/>
                        <a:defRPr/>
                      </a:pPr>
                      <a:r>
                        <a:rPr lang="en-GB" sz="1000">
                          <a:solidFill>
                            <a:srgbClr val="000000"/>
                          </a:solidFill>
                          <a:latin typeface="Century Gothic"/>
                        </a:rPr>
                        <a:t>E</a:t>
                      </a:r>
                      <a:r>
                        <a:rPr lang="en-GB" sz="1000">
                          <a:solidFill>
                            <a:srgbClr val="000000"/>
                          </a:solidFill>
                          <a:effectLst/>
                          <a:latin typeface="Century Gothic"/>
                        </a:rPr>
                        <a:t>nd of term</a:t>
                      </a:r>
                    </a:p>
                    <a:p>
                      <a:pPr marL="0" marR="0" lvl="0" indent="0" algn="l" defTabSz="640490" rtl="0" eaLnBrk="1" fontAlgn="auto" latinLnBrk="0" hangingPunct="1">
                        <a:lnSpc>
                          <a:spcPct val="100000"/>
                        </a:lnSpc>
                        <a:spcBef>
                          <a:spcPts val="0"/>
                        </a:spcBef>
                        <a:spcAft>
                          <a:spcPts val="0"/>
                        </a:spcAft>
                        <a:buClrTx/>
                        <a:buSzTx/>
                        <a:buFontTx/>
                        <a:buNone/>
                        <a:tabLst/>
                        <a:defRPr/>
                      </a:pPr>
                      <a:r>
                        <a:rPr lang="en-GB" sz="1000" u="sng">
                          <a:solidFill>
                            <a:srgbClr val="000000"/>
                          </a:solidFill>
                          <a:effectLst/>
                          <a:latin typeface="Century Gothic"/>
                        </a:rPr>
                        <a:t>Date to be confirmed</a:t>
                      </a:r>
                    </a:p>
                    <a:p>
                      <a:pPr marL="0" marR="0" lvl="0" indent="0" algn="l" defTabSz="640490" rtl="0" eaLnBrk="1" fontAlgn="auto" latinLnBrk="0" hangingPunct="1">
                        <a:lnSpc>
                          <a:spcPct val="100000"/>
                        </a:lnSpc>
                        <a:spcBef>
                          <a:spcPts val="0"/>
                        </a:spcBef>
                        <a:spcAft>
                          <a:spcPts val="0"/>
                        </a:spcAft>
                        <a:buClrTx/>
                        <a:buSzTx/>
                        <a:buFontTx/>
                        <a:buNone/>
                        <a:tabLst/>
                        <a:defRPr/>
                      </a:pPr>
                      <a:r>
                        <a:rPr lang="en-GB" sz="1000" u="none">
                          <a:solidFill>
                            <a:srgbClr val="000000"/>
                          </a:solidFill>
                          <a:effectLst/>
                          <a:latin typeface="Century Gothic"/>
                        </a:rPr>
                        <a:t>Red Nose Day</a:t>
                      </a:r>
                    </a:p>
                  </a:txBody>
                  <a:tcP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lvl="0" indent="0" algn="l" defTabSz="640490" rtl="0" eaLnBrk="1" fontAlgn="auto" latinLnBrk="0" hangingPunct="1">
                        <a:lnSpc>
                          <a:spcPct val="100000"/>
                        </a:lnSpc>
                        <a:spcBef>
                          <a:spcPts val="0"/>
                        </a:spcBef>
                        <a:spcAft>
                          <a:spcPts val="0"/>
                        </a:spcAft>
                        <a:buClrTx/>
                        <a:buSzTx/>
                        <a:buFontTx/>
                        <a:buNone/>
                        <a:tabLst/>
                        <a:defRPr/>
                      </a:pPr>
                      <a:r>
                        <a:rPr lang="en-GB" sz="1000" u="sng">
                          <a:solidFill>
                            <a:srgbClr val="000000"/>
                          </a:solidFill>
                          <a:latin typeface="Century Gothic"/>
                        </a:rPr>
                        <a:t>Monday 5</a:t>
                      </a:r>
                      <a:r>
                        <a:rPr lang="en-GB" sz="1000" u="sng" baseline="30000">
                          <a:solidFill>
                            <a:srgbClr val="000000"/>
                          </a:solidFill>
                          <a:latin typeface="Century Gothic"/>
                        </a:rPr>
                        <a:t>th</a:t>
                      </a:r>
                    </a:p>
                    <a:p>
                      <a:pPr marL="0" marR="0" lvl="0" indent="0" algn="l" defTabSz="640490" rtl="0" eaLnBrk="1" fontAlgn="auto" latinLnBrk="0" hangingPunct="1">
                        <a:lnSpc>
                          <a:spcPct val="100000"/>
                        </a:lnSpc>
                        <a:spcBef>
                          <a:spcPts val="0"/>
                        </a:spcBef>
                        <a:spcAft>
                          <a:spcPts val="0"/>
                        </a:spcAft>
                        <a:buClrTx/>
                        <a:buSzTx/>
                        <a:buFontTx/>
                        <a:buNone/>
                        <a:tabLst/>
                        <a:defRPr/>
                      </a:pPr>
                      <a:r>
                        <a:rPr lang="en-GB" sz="1000">
                          <a:solidFill>
                            <a:srgbClr val="000000"/>
                          </a:solidFill>
                          <a:latin typeface="Century Gothic"/>
                        </a:rPr>
                        <a:t>School open to pupils</a:t>
                      </a:r>
                    </a:p>
                    <a:p>
                      <a:endParaRPr lang="en-GB" sz="1000">
                        <a:solidFill>
                          <a:srgbClr val="000000"/>
                        </a:solidFill>
                        <a:latin typeface="Century Gothic"/>
                      </a:endParaRPr>
                    </a:p>
                  </a:txBody>
                  <a:tcP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9264824"/>
                  </a:ext>
                </a:extLst>
              </a:tr>
              <a:tr h="370840">
                <a:tc>
                  <a:txBody>
                    <a:bodyPr/>
                    <a:lstStyle/>
                    <a:p>
                      <a:r>
                        <a:rPr lang="en-GB" sz="1000" b="1">
                          <a:solidFill>
                            <a:srgbClr val="000000"/>
                          </a:solidFill>
                          <a:latin typeface="Century Gothic"/>
                        </a:rPr>
                        <a:t>MAY 2027</a:t>
                      </a:r>
                    </a:p>
                  </a:txBody>
                  <a:tcPr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429"/>
                    </a:solidFill>
                  </a:tcPr>
                </a:tc>
                <a:tc>
                  <a:txBody>
                    <a:bodyPr/>
                    <a:lstStyle/>
                    <a:p>
                      <a:r>
                        <a:rPr lang="en-GB" sz="1000" b="1">
                          <a:solidFill>
                            <a:srgbClr val="000000"/>
                          </a:solidFill>
                          <a:latin typeface="Century Gothic"/>
                        </a:rPr>
                        <a:t>JUNE 2027</a:t>
                      </a:r>
                    </a:p>
                  </a:txBody>
                  <a:tcPr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1DF39"/>
                    </a:solidFill>
                  </a:tcPr>
                </a:tc>
                <a:tc>
                  <a:txBody>
                    <a:bodyPr/>
                    <a:lstStyle/>
                    <a:p>
                      <a:pPr marL="0" marR="0" lvl="0" indent="0" algn="ctr" defTabSz="640490" rtl="0" eaLnBrk="1" fontAlgn="auto" latinLnBrk="0" hangingPunct="1">
                        <a:lnSpc>
                          <a:spcPct val="100000"/>
                        </a:lnSpc>
                        <a:spcBef>
                          <a:spcPts val="0"/>
                        </a:spcBef>
                        <a:spcAft>
                          <a:spcPts val="0"/>
                        </a:spcAft>
                        <a:buClrTx/>
                        <a:buSzTx/>
                        <a:buFontTx/>
                        <a:buNone/>
                        <a:tabLst/>
                        <a:defRPr/>
                      </a:pPr>
                      <a:r>
                        <a:rPr lang="en-GB" sz="1000" b="1">
                          <a:solidFill>
                            <a:srgbClr val="000000"/>
                          </a:solidFill>
                          <a:latin typeface="Century Gothic"/>
                        </a:rPr>
                        <a:t>JULY 2027</a:t>
                      </a:r>
                    </a:p>
                  </a:txBody>
                  <a:tcPr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3EBFE3"/>
                    </a:solidFill>
                  </a:tcPr>
                </a:tc>
                <a:extLst>
                  <a:ext uri="{0D108BD9-81ED-4DB2-BD59-A6C34878D82A}">
                    <a16:rowId xmlns:a16="http://schemas.microsoft.com/office/drawing/2014/main" val="2406936596"/>
                  </a:ext>
                </a:extLst>
              </a:tr>
              <a:tr h="370840">
                <a:tc>
                  <a:txBody>
                    <a:bodyPr/>
                    <a:lstStyle/>
                    <a:p>
                      <a:pPr algn="l" defTabSz="1254125"/>
                      <a:r>
                        <a:rPr lang="en-GB" sz="1000" u="sng">
                          <a:solidFill>
                            <a:srgbClr val="000000"/>
                          </a:solidFill>
                          <a:latin typeface="Century Gothic"/>
                        </a:rPr>
                        <a:t>Monday 3</a:t>
                      </a:r>
                      <a:r>
                        <a:rPr lang="en-GB" sz="1000" u="sng" baseline="30000">
                          <a:solidFill>
                            <a:srgbClr val="000000"/>
                          </a:solidFill>
                          <a:latin typeface="Century Gothic"/>
                        </a:rPr>
                        <a:t>rd</a:t>
                      </a:r>
                      <a:r>
                        <a:rPr lang="en-GB" sz="1000" u="sng">
                          <a:solidFill>
                            <a:srgbClr val="000000"/>
                          </a:solidFill>
                          <a:latin typeface="Century Gothic"/>
                        </a:rPr>
                        <a:t> </a:t>
                      </a:r>
                    </a:p>
                    <a:p>
                      <a:pPr algn="l" defTabSz="1254125"/>
                      <a:r>
                        <a:rPr lang="en-GB" sz="1000">
                          <a:solidFill>
                            <a:srgbClr val="000000"/>
                          </a:solidFill>
                          <a:latin typeface="Century Gothic"/>
                        </a:rPr>
                        <a:t>May Day </a:t>
                      </a:r>
                    </a:p>
                    <a:p>
                      <a:pPr algn="l" defTabSz="1254125"/>
                      <a:r>
                        <a:rPr lang="en-GB" sz="1000" u="sng">
                          <a:solidFill>
                            <a:srgbClr val="000000"/>
                          </a:solidFill>
                          <a:latin typeface="Century Gothic"/>
                        </a:rPr>
                        <a:t>Monday 10</a:t>
                      </a:r>
                      <a:r>
                        <a:rPr lang="en-GB" sz="1000" u="sng" baseline="30000">
                          <a:solidFill>
                            <a:srgbClr val="000000"/>
                          </a:solidFill>
                          <a:latin typeface="Century Gothic"/>
                        </a:rPr>
                        <a:t>th</a:t>
                      </a:r>
                    </a:p>
                    <a:p>
                      <a:pPr algn="l" defTabSz="1254125"/>
                      <a:r>
                        <a:rPr lang="en-GB" sz="1000" err="1">
                          <a:solidFill>
                            <a:srgbClr val="000000"/>
                          </a:solidFill>
                          <a:latin typeface="Century Gothic"/>
                        </a:rPr>
                        <a:t>Bikeability</a:t>
                      </a:r>
                      <a:r>
                        <a:rPr lang="en-GB" sz="1000">
                          <a:solidFill>
                            <a:srgbClr val="000000"/>
                          </a:solidFill>
                          <a:latin typeface="Century Gothic"/>
                        </a:rPr>
                        <a:t> (Y5/6)</a:t>
                      </a:r>
                    </a:p>
                    <a:p>
                      <a:pPr algn="l" defTabSz="1254125"/>
                      <a:r>
                        <a:rPr lang="en-GB" sz="1000" u="sng">
                          <a:solidFill>
                            <a:srgbClr val="000000"/>
                          </a:solidFill>
                          <a:latin typeface="Century Gothic"/>
                        </a:rPr>
                        <a:t>Tuesday 11</a:t>
                      </a:r>
                      <a:r>
                        <a:rPr lang="en-GB" sz="1000" u="sng" baseline="30000">
                          <a:solidFill>
                            <a:srgbClr val="000000"/>
                          </a:solidFill>
                          <a:latin typeface="Century Gothic"/>
                        </a:rPr>
                        <a:t>th</a:t>
                      </a:r>
                    </a:p>
                    <a:p>
                      <a:pPr algn="l" defTabSz="1254125"/>
                      <a:r>
                        <a:rPr lang="en-GB" sz="1000" err="1">
                          <a:solidFill>
                            <a:srgbClr val="000000"/>
                          </a:solidFill>
                          <a:latin typeface="Century Gothic"/>
                        </a:rPr>
                        <a:t>Bikeability</a:t>
                      </a:r>
                      <a:r>
                        <a:rPr lang="en-GB" sz="1000">
                          <a:solidFill>
                            <a:srgbClr val="000000"/>
                          </a:solidFill>
                          <a:latin typeface="Century Gothic"/>
                        </a:rPr>
                        <a:t> (Y5/6)</a:t>
                      </a:r>
                    </a:p>
                    <a:p>
                      <a:pPr algn="l" defTabSz="1254125"/>
                      <a:r>
                        <a:rPr lang="en-GB" sz="1000" u="sng">
                          <a:solidFill>
                            <a:srgbClr val="000000"/>
                          </a:solidFill>
                          <a:latin typeface="Century Gothic"/>
                        </a:rPr>
                        <a:t>Friday 28</a:t>
                      </a:r>
                      <a:r>
                        <a:rPr lang="en-GB" sz="1000" u="sng" baseline="30000">
                          <a:solidFill>
                            <a:srgbClr val="000000"/>
                          </a:solidFill>
                          <a:latin typeface="Century Gothic"/>
                        </a:rPr>
                        <a:t>th</a:t>
                      </a:r>
                      <a:r>
                        <a:rPr lang="en-GB" sz="1000">
                          <a:solidFill>
                            <a:srgbClr val="000000"/>
                          </a:solidFill>
                          <a:latin typeface="Century Gothic"/>
                        </a:rPr>
                        <a:t> </a:t>
                      </a:r>
                    </a:p>
                    <a:p>
                      <a:pPr algn="l" defTabSz="1254125"/>
                      <a:r>
                        <a:rPr lang="en-GB" sz="1000">
                          <a:solidFill>
                            <a:srgbClr val="000000"/>
                          </a:solidFill>
                          <a:latin typeface="Century Gothic"/>
                        </a:rPr>
                        <a:t>H</a:t>
                      </a:r>
                      <a:r>
                        <a:rPr lang="en-GB" sz="1000">
                          <a:solidFill>
                            <a:srgbClr val="000000"/>
                          </a:solidFill>
                          <a:effectLst/>
                          <a:latin typeface="Century Gothic"/>
                        </a:rPr>
                        <a:t>alf term</a:t>
                      </a:r>
                    </a:p>
                  </a:txBody>
                  <a:tcP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defTabSz="1254125"/>
                      <a:r>
                        <a:rPr lang="en-GB" sz="1000" u="sng">
                          <a:solidFill>
                            <a:srgbClr val="000000"/>
                          </a:solidFill>
                          <a:latin typeface="Century Gothic"/>
                        </a:rPr>
                        <a:t>Monday 7</a:t>
                      </a:r>
                      <a:r>
                        <a:rPr lang="en-GB" sz="1000" u="sng" baseline="30000">
                          <a:solidFill>
                            <a:srgbClr val="000000"/>
                          </a:solidFill>
                          <a:latin typeface="Century Gothic"/>
                        </a:rPr>
                        <a:t>th</a:t>
                      </a:r>
                      <a:r>
                        <a:rPr lang="en-GB" sz="1000" u="sng">
                          <a:solidFill>
                            <a:srgbClr val="000000"/>
                          </a:solidFill>
                          <a:latin typeface="Century Gothic"/>
                        </a:rPr>
                        <a:t> </a:t>
                      </a:r>
                    </a:p>
                    <a:p>
                      <a:pPr algn="l" defTabSz="1254125"/>
                      <a:r>
                        <a:rPr lang="en-GB" sz="1000" u="none">
                          <a:solidFill>
                            <a:srgbClr val="000000"/>
                          </a:solidFill>
                          <a:latin typeface="Century Gothic"/>
                        </a:rPr>
                        <a:t>School open to pupils</a:t>
                      </a:r>
                    </a:p>
                    <a:p>
                      <a:pPr algn="l" defTabSz="1254125"/>
                      <a:r>
                        <a:rPr lang="en-GB" sz="1000" u="sng">
                          <a:solidFill>
                            <a:srgbClr val="000000"/>
                          </a:solidFill>
                          <a:latin typeface="Century Gothic"/>
                        </a:rPr>
                        <a:t>Friday 18</a:t>
                      </a:r>
                      <a:r>
                        <a:rPr lang="en-GB" sz="1000" u="sng" baseline="30000">
                          <a:solidFill>
                            <a:srgbClr val="000000"/>
                          </a:solidFill>
                          <a:latin typeface="Century Gothic"/>
                        </a:rPr>
                        <a:t>th</a:t>
                      </a:r>
                      <a:endParaRPr lang="en-GB" sz="1000" u="sng">
                        <a:solidFill>
                          <a:srgbClr val="000000"/>
                        </a:solidFill>
                        <a:latin typeface="Century Gothic"/>
                      </a:endParaRPr>
                    </a:p>
                    <a:p>
                      <a:pPr algn="l" defTabSz="1254125"/>
                      <a:r>
                        <a:rPr lang="en-GB" sz="1000" u="none">
                          <a:solidFill>
                            <a:srgbClr val="000000"/>
                          </a:solidFill>
                          <a:latin typeface="Century Gothic"/>
                        </a:rPr>
                        <a:t>Sports Day</a:t>
                      </a:r>
                    </a:p>
                    <a:p>
                      <a:pPr algn="l" defTabSz="1254125"/>
                      <a:r>
                        <a:rPr lang="en-GB" sz="1000" u="sng">
                          <a:solidFill>
                            <a:srgbClr val="000000"/>
                          </a:solidFill>
                          <a:latin typeface="Century Gothic"/>
                        </a:rPr>
                        <a:t>Monday 21</a:t>
                      </a:r>
                      <a:r>
                        <a:rPr lang="en-GB" sz="1000" u="sng" baseline="30000">
                          <a:solidFill>
                            <a:srgbClr val="000000"/>
                          </a:solidFill>
                          <a:latin typeface="Century Gothic"/>
                        </a:rPr>
                        <a:t>st</a:t>
                      </a:r>
                    </a:p>
                    <a:p>
                      <a:pPr algn="l" defTabSz="1254125"/>
                      <a:r>
                        <a:rPr lang="en-GB" sz="1000">
                          <a:solidFill>
                            <a:srgbClr val="000000"/>
                          </a:solidFill>
                          <a:latin typeface="Century Gothic"/>
                        </a:rPr>
                        <a:t>Scholastic Book Fair</a:t>
                      </a:r>
                    </a:p>
                    <a:p>
                      <a:pPr algn="l" defTabSz="1254125"/>
                      <a:r>
                        <a:rPr lang="en-GB" sz="1000" u="sng">
                          <a:solidFill>
                            <a:srgbClr val="000000"/>
                          </a:solidFill>
                          <a:latin typeface="Century Gothic"/>
                        </a:rPr>
                        <a:t>Tuesday 22</a:t>
                      </a:r>
                      <a:r>
                        <a:rPr lang="en-GB" sz="1000" u="sng" baseline="30000">
                          <a:solidFill>
                            <a:srgbClr val="000000"/>
                          </a:solidFill>
                          <a:latin typeface="Century Gothic"/>
                        </a:rPr>
                        <a:t>nd</a:t>
                      </a:r>
                      <a:r>
                        <a:rPr lang="en-GB" sz="1000" u="sng">
                          <a:solidFill>
                            <a:srgbClr val="000000"/>
                          </a:solidFill>
                          <a:latin typeface="Century Gothic"/>
                        </a:rPr>
                        <a:t> </a:t>
                      </a:r>
                    </a:p>
                    <a:p>
                      <a:pPr algn="l" defTabSz="1254125"/>
                      <a:r>
                        <a:rPr lang="en-GB" sz="1000">
                          <a:solidFill>
                            <a:srgbClr val="000000"/>
                          </a:solidFill>
                          <a:latin typeface="Century Gothic"/>
                        </a:rPr>
                        <a:t>Scholastic Book Fair</a:t>
                      </a:r>
                    </a:p>
                  </a:txBody>
                  <a:tcP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defTabSz="1254125"/>
                      <a:r>
                        <a:rPr lang="en-GB" sz="1000" u="sng">
                          <a:solidFill>
                            <a:srgbClr val="000000"/>
                          </a:solidFill>
                          <a:latin typeface="Century Gothic"/>
                        </a:rPr>
                        <a:t>Friday 9</a:t>
                      </a:r>
                      <a:r>
                        <a:rPr lang="en-GB" sz="1000" u="sng" baseline="30000">
                          <a:solidFill>
                            <a:srgbClr val="000000"/>
                          </a:solidFill>
                          <a:latin typeface="Century Gothic"/>
                        </a:rPr>
                        <a:t>th</a:t>
                      </a:r>
                      <a:r>
                        <a:rPr lang="en-GB" sz="1000" u="sng">
                          <a:solidFill>
                            <a:srgbClr val="000000"/>
                          </a:solidFill>
                          <a:latin typeface="Century Gothic"/>
                        </a:rPr>
                        <a:t> </a:t>
                      </a:r>
                      <a:r>
                        <a:rPr lang="en-GB" sz="1000">
                          <a:solidFill>
                            <a:srgbClr val="000000"/>
                          </a:solidFill>
                          <a:latin typeface="Century Gothic"/>
                        </a:rPr>
                        <a:t>	</a:t>
                      </a:r>
                    </a:p>
                    <a:p>
                      <a:pPr algn="l" defTabSz="1254125"/>
                      <a:r>
                        <a:rPr lang="en-GB" sz="1000">
                          <a:solidFill>
                            <a:srgbClr val="000000"/>
                          </a:solidFill>
                          <a:latin typeface="Century Gothic"/>
                        </a:rPr>
                        <a:t>Pupil reports to parents</a:t>
                      </a:r>
                    </a:p>
                    <a:p>
                      <a:pPr algn="l" defTabSz="1254125"/>
                      <a:r>
                        <a:rPr lang="en-GB" sz="1000" u="sng">
                          <a:solidFill>
                            <a:srgbClr val="000000"/>
                          </a:solidFill>
                          <a:latin typeface="Century Gothic"/>
                        </a:rPr>
                        <a:t>Friday 16</a:t>
                      </a:r>
                      <a:r>
                        <a:rPr lang="en-GB" sz="1000" u="sng" baseline="30000">
                          <a:solidFill>
                            <a:srgbClr val="000000"/>
                          </a:solidFill>
                          <a:latin typeface="Century Gothic"/>
                        </a:rPr>
                        <a:t>th</a:t>
                      </a:r>
                      <a:r>
                        <a:rPr lang="en-GB" sz="1000" u="sng">
                          <a:solidFill>
                            <a:srgbClr val="000000"/>
                          </a:solidFill>
                          <a:latin typeface="Century Gothic"/>
                        </a:rPr>
                        <a:t> </a:t>
                      </a:r>
                      <a:r>
                        <a:rPr lang="en-GB" sz="1000">
                          <a:solidFill>
                            <a:srgbClr val="000000"/>
                          </a:solidFill>
                          <a:latin typeface="Century Gothic"/>
                        </a:rPr>
                        <a:t>	</a:t>
                      </a:r>
                    </a:p>
                    <a:p>
                      <a:pPr algn="l" defTabSz="1254125"/>
                      <a:r>
                        <a:rPr lang="en-GB" sz="1000">
                          <a:solidFill>
                            <a:srgbClr val="000000"/>
                          </a:solidFill>
                          <a:effectLst/>
                          <a:latin typeface="Century Gothic"/>
                        </a:rPr>
                        <a:t>School closes for end of year</a:t>
                      </a:r>
                      <a:endParaRPr lang="en-GB" sz="1000">
                        <a:solidFill>
                          <a:srgbClr val="000000"/>
                        </a:solidFill>
                        <a:latin typeface="Century Gothic"/>
                      </a:endParaRPr>
                    </a:p>
                    <a:p>
                      <a:pPr algn="l"/>
                      <a:endParaRPr lang="en-GB" sz="1000">
                        <a:solidFill>
                          <a:srgbClr val="000000"/>
                        </a:solidFill>
                        <a:latin typeface="Century Gothic"/>
                      </a:endParaRPr>
                    </a:p>
                  </a:txBody>
                  <a:tcP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7211430"/>
                  </a:ext>
                </a:extLst>
              </a:tr>
            </a:tbl>
          </a:graphicData>
        </a:graphic>
      </p:graphicFrame>
      <p:pic>
        <p:nvPicPr>
          <p:cNvPr id="4" name="Picture 3">
            <a:extLst>
              <a:ext uri="{FF2B5EF4-FFF2-40B4-BE49-F238E27FC236}">
                <a16:creationId xmlns:a16="http://schemas.microsoft.com/office/drawing/2014/main" id="{9AFC32CD-D9B6-4DD1-61AA-295EB626851B}"/>
              </a:ext>
            </a:extLst>
          </p:cNvPr>
          <p:cNvPicPr>
            <a:picLocks noChangeAspect="1"/>
          </p:cNvPicPr>
          <p:nvPr/>
        </p:nvPicPr>
        <p:blipFill>
          <a:blip r:embed="rId2"/>
          <a:stretch>
            <a:fillRect/>
          </a:stretch>
        </p:blipFill>
        <p:spPr>
          <a:xfrm>
            <a:off x="792776" y="1111569"/>
            <a:ext cx="2067857" cy="1819118"/>
          </a:xfrm>
          <a:prstGeom prst="rect">
            <a:avLst/>
          </a:prstGeom>
        </p:spPr>
      </p:pic>
      <p:pic>
        <p:nvPicPr>
          <p:cNvPr id="7" name="Picture 6" descr="A black check mark on a black background&#10;&#10;AI-generated content may be incorrect.">
            <a:extLst>
              <a:ext uri="{FF2B5EF4-FFF2-40B4-BE49-F238E27FC236}">
                <a16:creationId xmlns:a16="http://schemas.microsoft.com/office/drawing/2014/main" id="{6DA8B1AA-F884-090F-A4F0-7F6DB3DD054F}"/>
              </a:ext>
            </a:extLst>
          </p:cNvPr>
          <p:cNvPicPr>
            <a:picLocks noChangeAspect="1"/>
          </p:cNvPicPr>
          <p:nvPr/>
        </p:nvPicPr>
        <p:blipFill>
          <a:blip r:embed="rId2"/>
          <a:stretch>
            <a:fillRect/>
          </a:stretch>
        </p:blipFill>
        <p:spPr>
          <a:xfrm>
            <a:off x="2742809" y="1111569"/>
            <a:ext cx="2067857" cy="1819118"/>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ounded Rectangle">
            <a:extLst>
              <a:ext uri="{FF2B5EF4-FFF2-40B4-BE49-F238E27FC236}">
                <a16:creationId xmlns:a16="http://schemas.microsoft.com/office/drawing/2014/main" id="{5CAB9F4A-B416-48F6-816C-A62E4FA7D2C2}"/>
              </a:ext>
            </a:extLst>
          </p:cNvPr>
          <p:cNvSpPr/>
          <p:nvPr/>
        </p:nvSpPr>
        <p:spPr>
          <a:xfrm>
            <a:off x="757629" y="217308"/>
            <a:ext cx="6157209" cy="3629690"/>
          </a:xfrm>
          <a:prstGeom prst="roundRect">
            <a:avLst>
              <a:gd name="adj" fmla="val 9820"/>
            </a:avLst>
          </a:prstGeom>
          <a:solidFill>
            <a:srgbClr val="FFFFFF"/>
          </a:solidFill>
          <a:ln w="63500" cap="flat">
            <a:solidFill>
              <a:srgbClr val="000000"/>
            </a:solidFill>
            <a:prstDash val="solid"/>
            <a:miter lim="400000"/>
          </a:ln>
          <a:effectLst/>
        </p:spPr>
        <p:txBody>
          <a:bodyPr wrap="square" lIns="29516" tIns="29516" rIns="29516" bIns="29516" numCol="1" anchor="t">
            <a:noAutofit/>
          </a:bodyPr>
          <a:lstStyle/>
          <a:p>
            <a:pPr algn="l" defTabSz="640490">
              <a:defRPr sz="1000">
                <a:solidFill>
                  <a:srgbClr val="000000"/>
                </a:solidFill>
                <a:latin typeface="Helvetica Neue Medium"/>
                <a:ea typeface="Helvetica Neue Medium"/>
                <a:cs typeface="Helvetica Neue Medium"/>
                <a:sym typeface="Helvetica Neue Medium"/>
              </a:defRPr>
            </a:pPr>
            <a:endParaRPr sz="800"/>
          </a:p>
        </p:txBody>
      </p:sp>
      <p:sp>
        <p:nvSpPr>
          <p:cNvPr id="7" name="Rounded Rectangle">
            <a:extLst>
              <a:ext uri="{FF2B5EF4-FFF2-40B4-BE49-F238E27FC236}">
                <a16:creationId xmlns:a16="http://schemas.microsoft.com/office/drawing/2014/main" id="{4D754DD1-D487-A375-C536-8B524CCB49DC}"/>
              </a:ext>
            </a:extLst>
          </p:cNvPr>
          <p:cNvSpPr/>
          <p:nvPr/>
        </p:nvSpPr>
        <p:spPr>
          <a:xfrm>
            <a:off x="728899" y="4031663"/>
            <a:ext cx="6185939" cy="6444429"/>
          </a:xfrm>
          <a:prstGeom prst="roundRect">
            <a:avLst>
              <a:gd name="adj" fmla="val 9820"/>
            </a:avLst>
          </a:prstGeom>
          <a:solidFill>
            <a:srgbClr val="FFFFFF"/>
          </a:solidFill>
          <a:ln w="63500" cap="flat">
            <a:solidFill>
              <a:srgbClr val="000000"/>
            </a:solidFill>
            <a:prstDash val="solid"/>
            <a:miter lim="400000"/>
          </a:ln>
          <a:effectLst/>
        </p:spPr>
        <p:txBody>
          <a:bodyPr wrap="square" lIns="29516" tIns="29516" rIns="29516" bIns="29516" numCol="1" anchor="t">
            <a:noAutofit/>
          </a:bodyPr>
          <a:lstStyle/>
          <a:p>
            <a:pPr algn="l" defTabSz="640490">
              <a:defRPr sz="1000">
                <a:solidFill>
                  <a:srgbClr val="000000"/>
                </a:solidFill>
                <a:latin typeface="Helvetica Neue Medium"/>
                <a:ea typeface="Helvetica Neue Medium"/>
                <a:cs typeface="Helvetica Neue Medium"/>
                <a:sym typeface="Helvetica Neue Medium"/>
              </a:defRPr>
            </a:pPr>
            <a:endParaRPr sz="800"/>
          </a:p>
        </p:txBody>
      </p:sp>
      <p:sp>
        <p:nvSpPr>
          <p:cNvPr id="6" name="TextBox 5">
            <a:extLst>
              <a:ext uri="{FF2B5EF4-FFF2-40B4-BE49-F238E27FC236}">
                <a16:creationId xmlns:a16="http://schemas.microsoft.com/office/drawing/2014/main" id="{144B08C5-7787-0F2B-C5E2-E4AA9A5751A2}"/>
              </a:ext>
            </a:extLst>
          </p:cNvPr>
          <p:cNvSpPr txBox="1"/>
          <p:nvPr/>
        </p:nvSpPr>
        <p:spPr>
          <a:xfrm>
            <a:off x="800933" y="3920451"/>
            <a:ext cx="6070599" cy="65556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endParaRPr lang="en-GB" sz="1200" b="1">
              <a:solidFill>
                <a:srgbClr val="000000"/>
              </a:solidFill>
              <a:effectLst/>
              <a:latin typeface="Century Gothic" panose="020B0502020202020204" pitchFamily="34" charset="0"/>
            </a:endParaRPr>
          </a:p>
          <a:p>
            <a:r>
              <a:rPr lang="en-GB" sz="1200" b="1">
                <a:solidFill>
                  <a:srgbClr val="000000"/>
                </a:solidFill>
                <a:effectLst/>
                <a:latin typeface="Century Gothic" panose="020B0502020202020204" pitchFamily="34" charset="0"/>
              </a:rPr>
              <a:t>ATTENDANCE</a:t>
            </a:r>
          </a:p>
          <a:p>
            <a:endParaRPr lang="en-GB" sz="1200" b="1"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	</a:t>
            </a:r>
            <a:r>
              <a:rPr lang="en-GB" sz="1200" i="0">
                <a:solidFill>
                  <a:srgbClr val="000000"/>
                </a:solidFill>
                <a:effectLst/>
                <a:latin typeface="Century Gothic" panose="020B0502020202020204" pitchFamily="34" charset="0"/>
              </a:rPr>
              <a:t>A special well done to Dragon Class, who currently 	have the highest attendance in the school at 95.1%. 	They are closely followed by Magpies Class with an 	excellent 93.5% attendance.</a:t>
            </a:r>
          </a:p>
          <a:p>
            <a:pPr algn="l"/>
            <a:endParaRPr lang="en-GB" sz="1200" b="0" i="0">
              <a:solidFill>
                <a:srgbClr val="000000"/>
              </a:solidFill>
              <a:effectLst/>
              <a:latin typeface="Century Gothic" panose="020B0502020202020204" pitchFamily="34" charset="0"/>
            </a:endParaRPr>
          </a:p>
          <a:p>
            <a:pPr algn="l"/>
            <a:endParaRPr lang="en-GB" sz="1200" b="0"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We would also like to congratulate Robins Class, who have recorded the fewest late arrivals this term. Arriving at school on time helps children settle into the day calmly and ensures they do not miss valuable learning time.</a:t>
            </a:r>
          </a:p>
          <a:p>
            <a:pPr algn="l"/>
            <a:endParaRPr lang="en-GB" sz="1200"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Our current whole-school attendance figure is 92%. While we have experienced a significant amount of illness across the school this term, attendance has also been affected by holidays taken during term time. In fact, one third of all absences this term have been due to holidays.</a:t>
            </a:r>
          </a:p>
          <a:p>
            <a:pPr algn="l"/>
            <a:endParaRPr lang="en-GB" sz="1200" b="0"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We would like to remind parents that </a:t>
            </a:r>
            <a:r>
              <a:rPr lang="en-GB" sz="1200">
                <a:solidFill>
                  <a:srgbClr val="000000"/>
                </a:solidFill>
                <a:latin typeface="Century Gothic" panose="020B0502020202020204" pitchFamily="34" charset="0"/>
              </a:rPr>
              <a:t>we are not permitted to </a:t>
            </a:r>
            <a:r>
              <a:rPr lang="en-GB" sz="1200" i="0">
                <a:solidFill>
                  <a:srgbClr val="000000"/>
                </a:solidFill>
                <a:effectLst/>
                <a:latin typeface="Century Gothic" panose="020B0502020202020204" pitchFamily="34" charset="0"/>
              </a:rPr>
              <a:t>authorise holidays during term time unless there are exceptional circumstances. Please refer to the Attendance Policy on the school website for further information.</a:t>
            </a:r>
          </a:p>
          <a:p>
            <a:pPr algn="l"/>
            <a:endParaRPr lang="en-GB" sz="1200" b="0"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It is also important to be aware of the rules regarding lateness. Children should be in school and ready to learn on time each day. If a child arrives after 9:20am, the entire morning session is recorded as an unauthorised absence and contributes to their overall attendance record.</a:t>
            </a:r>
          </a:p>
          <a:p>
            <a:pPr algn="l"/>
            <a:endParaRPr lang="en-GB" sz="1200" b="0"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Parents should also be aware that the Local Authority’s absence procedures begin when a child reaches 10 sessions of absence, which is the equivalent of 5 school days.</a:t>
            </a: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Thank you for your continued support in helping us improve attendance. By working together, we can ensure that every child has the best possible opportunity to learn, achieve and enjoy school.</a:t>
            </a:r>
          </a:p>
          <a:p>
            <a:pPr algn="l" defTabSz="914400">
              <a:spcBef>
                <a:spcPct val="0"/>
              </a:spcBef>
              <a:spcAft>
                <a:spcPct val="0"/>
              </a:spcAft>
            </a:pPr>
            <a:endParaRPr lang="en-US" altLang="en-US" sz="1200">
              <a:solidFill>
                <a:srgbClr val="000000"/>
              </a:solidFill>
              <a:latin typeface="Century Gothic" panose="020B0502020202020204" pitchFamily="34" charset="0"/>
            </a:endParaRPr>
          </a:p>
        </p:txBody>
      </p:sp>
      <p:sp>
        <p:nvSpPr>
          <p:cNvPr id="8" name="TextBox 7">
            <a:extLst>
              <a:ext uri="{FF2B5EF4-FFF2-40B4-BE49-F238E27FC236}">
                <a16:creationId xmlns:a16="http://schemas.microsoft.com/office/drawing/2014/main" id="{61D68803-C89D-FDD9-F760-A78F085D6B8A}"/>
              </a:ext>
            </a:extLst>
          </p:cNvPr>
          <p:cNvSpPr txBox="1"/>
          <p:nvPr/>
        </p:nvSpPr>
        <p:spPr>
          <a:xfrm>
            <a:off x="858260" y="180830"/>
            <a:ext cx="5940612" cy="35394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lgn="l"/>
            <a:endParaRPr lang="en-GB" sz="1200" b="1">
              <a:solidFill>
                <a:srgbClr val="000000"/>
              </a:solidFill>
              <a:effectLst/>
              <a:latin typeface="Century Gothic" panose="020B0502020202020204" pitchFamily="34" charset="0"/>
            </a:endParaRPr>
          </a:p>
          <a:p>
            <a:r>
              <a:rPr lang="en-GB" sz="1200" b="1">
                <a:solidFill>
                  <a:srgbClr val="000000"/>
                </a:solidFill>
                <a:latin typeface="Century Gothic" panose="020B0502020202020204" pitchFamily="34" charset="0"/>
              </a:rPr>
              <a:t>MY CHILD AT SCHOOL</a:t>
            </a:r>
            <a:r>
              <a:rPr lang="en-GB" sz="1200">
                <a:latin typeface="Century Gothic" panose="020B0502020202020204" pitchFamily="34" charset="0"/>
              </a:rPr>
              <a:t> </a:t>
            </a:r>
            <a:r>
              <a:rPr lang="en-GB" sz="1200" b="1" i="0">
                <a:solidFill>
                  <a:srgbClr val="000000"/>
                </a:solidFill>
                <a:effectLst/>
                <a:latin typeface="Century Gothic" panose="020B0502020202020204" pitchFamily="34" charset="0"/>
              </a:rPr>
              <a:t>(MCAS)</a:t>
            </a:r>
          </a:p>
          <a:p>
            <a:endParaRPr lang="en-GB" sz="800" b="1"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After half term, we will be introducing My Child at </a:t>
            </a:r>
          </a:p>
          <a:p>
            <a:pPr algn="l"/>
            <a:r>
              <a:rPr lang="en-GB" sz="1200" i="0">
                <a:solidFill>
                  <a:srgbClr val="000000"/>
                </a:solidFill>
                <a:effectLst/>
                <a:latin typeface="Century Gothic" panose="020B0502020202020204" pitchFamily="34" charset="0"/>
              </a:rPr>
              <a:t>School (MCAS), an app that allows parents and </a:t>
            </a:r>
          </a:p>
          <a:p>
            <a:pPr algn="l"/>
            <a:r>
              <a:rPr lang="en-GB" sz="1200" i="0">
                <a:solidFill>
                  <a:srgbClr val="000000"/>
                </a:solidFill>
                <a:effectLst/>
                <a:latin typeface="Century Gothic" panose="020B0502020202020204" pitchFamily="34" charset="0"/>
              </a:rPr>
              <a:t>carers to access information about their child and </a:t>
            </a:r>
          </a:p>
          <a:p>
            <a:pPr algn="l"/>
            <a:r>
              <a:rPr lang="en-GB" sz="1200" i="0">
                <a:solidFill>
                  <a:srgbClr val="000000"/>
                </a:solidFill>
                <a:effectLst/>
                <a:latin typeface="Century Gothic" panose="020B0502020202020204" pitchFamily="34" charset="0"/>
              </a:rPr>
              <a:t>communicate more easily with the school.</a:t>
            </a:r>
          </a:p>
          <a:p>
            <a:pPr algn="l"/>
            <a:endParaRPr lang="en-GB" sz="800" b="0"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As a first step, we will be rolling out the attendance </a:t>
            </a:r>
          </a:p>
          <a:p>
            <a:pPr algn="l"/>
            <a:r>
              <a:rPr lang="en-GB" sz="1200" i="0">
                <a:solidFill>
                  <a:srgbClr val="000000"/>
                </a:solidFill>
                <a:effectLst/>
                <a:latin typeface="Century Gothic" panose="020B0502020202020204" pitchFamily="34" charset="0"/>
              </a:rPr>
              <a:t>function. This will enable you to monitor your child’s </a:t>
            </a:r>
          </a:p>
          <a:p>
            <a:pPr algn="l"/>
            <a:r>
              <a:rPr lang="en-GB" sz="1200" i="0">
                <a:solidFill>
                  <a:srgbClr val="000000"/>
                </a:solidFill>
                <a:effectLst/>
                <a:latin typeface="Century Gothic" panose="020B0502020202020204" pitchFamily="34" charset="0"/>
              </a:rPr>
              <a:t>attendance and report absences directly through the </a:t>
            </a:r>
          </a:p>
          <a:p>
            <a:pPr algn="l"/>
            <a:r>
              <a:rPr lang="en-GB" sz="1200" i="0">
                <a:solidFill>
                  <a:srgbClr val="000000"/>
                </a:solidFill>
                <a:effectLst/>
                <a:latin typeface="Century Gothic" panose="020B0502020202020204" pitchFamily="34" charset="0"/>
              </a:rPr>
              <a:t>app, making it quicker and easier to keep us informed.</a:t>
            </a:r>
          </a:p>
          <a:p>
            <a:pPr algn="l"/>
            <a:endParaRPr lang="en-GB" sz="800"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Following the half term break, we will send an activation email to all parents and carers. We will let you know when these emails have been sent, as you will have 24 hours to activate your account using the link provided.</a:t>
            </a:r>
          </a:p>
          <a:p>
            <a:pPr algn="l"/>
            <a:endParaRPr lang="en-GB" sz="800"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We hope that </a:t>
            </a:r>
            <a:r>
              <a:rPr lang="en-GB" sz="1200">
                <a:solidFill>
                  <a:srgbClr val="000000"/>
                </a:solidFill>
                <a:latin typeface="Century Gothic" panose="020B0502020202020204" pitchFamily="34" charset="0"/>
              </a:rPr>
              <a:t>you </a:t>
            </a:r>
            <a:r>
              <a:rPr lang="en-GB" sz="1200" i="0">
                <a:solidFill>
                  <a:srgbClr val="000000"/>
                </a:solidFill>
                <a:effectLst/>
                <a:latin typeface="Century Gothic" panose="020B0502020202020204" pitchFamily="34" charset="0"/>
              </a:rPr>
              <a:t>will find MCAS a useful communication tool, and we look forward to introducing additional features over time. Thank you for your support as we begin to roll out this new system.</a:t>
            </a:r>
          </a:p>
        </p:txBody>
      </p:sp>
      <p:pic>
        <p:nvPicPr>
          <p:cNvPr id="3" name="Picture 2">
            <a:extLst>
              <a:ext uri="{FF2B5EF4-FFF2-40B4-BE49-F238E27FC236}">
                <a16:creationId xmlns:a16="http://schemas.microsoft.com/office/drawing/2014/main" id="{C7CF53FF-8D8B-EC93-436E-EE22F8A98D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37664" y="741351"/>
            <a:ext cx="1660576" cy="1660576"/>
          </a:xfrm>
          <a:prstGeom prst="rect">
            <a:avLst/>
          </a:prstGeom>
        </p:spPr>
      </p:pic>
      <p:pic>
        <p:nvPicPr>
          <p:cNvPr id="4" name="Picture 3">
            <a:extLst>
              <a:ext uri="{FF2B5EF4-FFF2-40B4-BE49-F238E27FC236}">
                <a16:creationId xmlns:a16="http://schemas.microsoft.com/office/drawing/2014/main" id="{8FFB8239-4A14-3483-7964-523C245D1B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260" y="4567055"/>
            <a:ext cx="1868490" cy="949193"/>
          </a:xfrm>
          <a:prstGeom prst="rect">
            <a:avLst/>
          </a:prstGeom>
        </p:spPr>
      </p:pic>
    </p:spTree>
    <p:extLst>
      <p:ext uri="{BB962C8B-B14F-4D97-AF65-F5344CB8AC3E}">
        <p14:creationId xmlns:p14="http://schemas.microsoft.com/office/powerpoint/2010/main" val="313408778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a:extLst>
              <a:ext uri="{FF2B5EF4-FFF2-40B4-BE49-F238E27FC236}">
                <a16:creationId xmlns:a16="http://schemas.microsoft.com/office/drawing/2014/main" id="{B86B6D70-4F27-5729-720A-A75F97DB8C0D}"/>
              </a:ext>
            </a:extLst>
          </p:cNvPr>
          <p:cNvSpPr/>
          <p:nvPr/>
        </p:nvSpPr>
        <p:spPr>
          <a:xfrm>
            <a:off x="833800" y="229289"/>
            <a:ext cx="6072589" cy="7735040"/>
          </a:xfrm>
          <a:prstGeom prst="roundRect">
            <a:avLst>
              <a:gd name="adj" fmla="val 9820"/>
            </a:avLst>
          </a:prstGeom>
          <a:solidFill>
            <a:srgbClr val="FFFFFF"/>
          </a:solidFill>
          <a:ln w="63500" cap="flat">
            <a:solidFill>
              <a:srgbClr val="000000"/>
            </a:solidFill>
            <a:prstDash val="solid"/>
            <a:miter lim="400000"/>
          </a:ln>
          <a:effectLst/>
        </p:spPr>
        <p:txBody>
          <a:bodyPr wrap="square" lIns="29516" tIns="29516" rIns="29516" bIns="29516" numCol="1" anchor="t">
            <a:noAutofit/>
          </a:bodyPr>
          <a:lstStyle/>
          <a:p>
            <a:pPr algn="l" defTabSz="640490">
              <a:defRPr sz="1000">
                <a:solidFill>
                  <a:srgbClr val="000000"/>
                </a:solidFill>
                <a:latin typeface="Helvetica Neue Medium"/>
                <a:ea typeface="Helvetica Neue Medium"/>
                <a:cs typeface="Helvetica Neue Medium"/>
                <a:sym typeface="Helvetica Neue Medium"/>
              </a:defRPr>
            </a:pPr>
            <a:endParaRPr sz="800"/>
          </a:p>
        </p:txBody>
      </p:sp>
      <p:sp>
        <p:nvSpPr>
          <p:cNvPr id="8" name="TextBox 7">
            <a:extLst>
              <a:ext uri="{FF2B5EF4-FFF2-40B4-BE49-F238E27FC236}">
                <a16:creationId xmlns:a16="http://schemas.microsoft.com/office/drawing/2014/main" id="{10C01D89-004E-F894-D6B1-D686F7380182}"/>
              </a:ext>
            </a:extLst>
          </p:cNvPr>
          <p:cNvSpPr txBox="1"/>
          <p:nvPr/>
        </p:nvSpPr>
        <p:spPr>
          <a:xfrm>
            <a:off x="993713" y="219877"/>
            <a:ext cx="5757701" cy="78483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lgn="l"/>
            <a:endParaRPr lang="en-GB" sz="1200" b="1">
              <a:solidFill>
                <a:srgbClr val="000000"/>
              </a:solidFill>
              <a:effectLst/>
              <a:latin typeface="Century Gothic" panose="020B0502020202020204" pitchFamily="34" charset="0"/>
            </a:endParaRPr>
          </a:p>
          <a:p>
            <a:r>
              <a:rPr lang="en-GB" sz="1200" b="1">
                <a:solidFill>
                  <a:srgbClr val="000000"/>
                </a:solidFill>
                <a:latin typeface="Century Gothic" panose="020B0502020202020204" pitchFamily="34" charset="0"/>
              </a:rPr>
              <a:t>ILLNESSES</a:t>
            </a: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a:rPr>
              <a:t>Over the last half term, we have seen a number of </a:t>
            </a:r>
            <a:endParaRPr lang="en-GB" sz="1200">
              <a:solidFill>
                <a:srgbClr val="000000"/>
              </a:solidFill>
              <a:latin typeface="Century Gothic"/>
            </a:endParaRPr>
          </a:p>
          <a:p>
            <a:pPr algn="l"/>
            <a:r>
              <a:rPr lang="en-GB" sz="1200" b="0" i="0">
                <a:solidFill>
                  <a:srgbClr val="000000"/>
                </a:solidFill>
                <a:effectLst/>
                <a:latin typeface="Century Gothic"/>
              </a:rPr>
              <a:t>childhood illnesses affect pupils across the school. </a:t>
            </a:r>
            <a:endParaRPr lang="en-GB">
              <a:latin typeface="Helvetica Neue"/>
            </a:endParaRPr>
          </a:p>
          <a:p>
            <a:pPr algn="l"/>
            <a:r>
              <a:rPr lang="en-GB" sz="1200" b="0" i="0">
                <a:solidFill>
                  <a:srgbClr val="000000"/>
                </a:solidFill>
                <a:effectLst/>
                <a:latin typeface="Century Gothic"/>
              </a:rPr>
              <a:t>We understand that this can be worrying and </a:t>
            </a:r>
            <a:endParaRPr lang="en-GB">
              <a:latin typeface="Century Gothic"/>
            </a:endParaRPr>
          </a:p>
          <a:p>
            <a:pPr algn="l"/>
            <a:r>
              <a:rPr lang="en-GB" sz="1200" b="0" i="0">
                <a:solidFill>
                  <a:srgbClr val="000000"/>
                </a:solidFill>
                <a:effectLst/>
                <a:latin typeface="Century Gothic"/>
              </a:rPr>
              <a:t>frustrating for parents, particularly when there may </a:t>
            </a:r>
            <a:endParaRPr lang="en-GB">
              <a:latin typeface="Century Gothic"/>
            </a:endParaRPr>
          </a:p>
          <a:p>
            <a:pPr algn="l"/>
            <a:r>
              <a:rPr lang="en-GB" sz="1200" b="0" i="0">
                <a:solidFill>
                  <a:srgbClr val="000000"/>
                </a:solidFill>
                <a:effectLst/>
                <a:latin typeface="Century Gothic"/>
              </a:rPr>
              <a:t>be concerns about whether children should be </a:t>
            </a:r>
            <a:endParaRPr lang="en-GB">
              <a:latin typeface="Century Gothic"/>
            </a:endParaRPr>
          </a:p>
          <a:p>
            <a:pPr algn="l"/>
            <a:r>
              <a:rPr lang="en-GB" sz="1200" b="0" i="0">
                <a:solidFill>
                  <a:srgbClr val="000000"/>
                </a:solidFill>
                <a:effectLst/>
                <a:latin typeface="Century Gothic"/>
              </a:rPr>
              <a:t>attending </a:t>
            </a:r>
            <a:endParaRPr lang="en-GB" b="0" i="0">
              <a:effectLst/>
              <a:latin typeface="Century Gothic"/>
            </a:endParaRPr>
          </a:p>
          <a:p>
            <a:pPr algn="l"/>
            <a:r>
              <a:rPr lang="en-GB" sz="1200" b="0" i="0">
                <a:solidFill>
                  <a:srgbClr val="000000"/>
                </a:solidFill>
                <a:effectLst/>
                <a:latin typeface="Century Gothic" panose="020B0502020202020204" pitchFamily="34" charset="0"/>
              </a:rPr>
              <a:t>school while unwell.</a:t>
            </a: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a:rPr>
              <a:t>As a school, we follow the guidance provided by </a:t>
            </a:r>
            <a:endParaRPr lang="en-GB" sz="1200">
              <a:solidFill>
                <a:srgbClr val="000000"/>
              </a:solidFill>
              <a:latin typeface="Century Gothic"/>
            </a:endParaRPr>
          </a:p>
          <a:p>
            <a:pPr algn="l"/>
            <a:r>
              <a:rPr lang="en-GB" sz="1200" i="0" dirty="0">
                <a:solidFill>
                  <a:srgbClr val="000000"/>
                </a:solidFill>
                <a:effectLst/>
                <a:latin typeface="Century Gothic"/>
              </a:rPr>
              <a:t>Public Health Wales</a:t>
            </a:r>
            <a:r>
              <a:rPr lang="en-GB" sz="1200" b="0" i="0" dirty="0">
                <a:solidFill>
                  <a:srgbClr val="000000"/>
                </a:solidFill>
                <a:effectLst/>
                <a:latin typeface="Century Gothic"/>
              </a:rPr>
              <a:t> and use this as the basis for our </a:t>
            </a:r>
            <a:endParaRPr lang="en-GB" dirty="0">
              <a:latin typeface="Century Gothic"/>
            </a:endParaRPr>
          </a:p>
          <a:p>
            <a:pPr algn="l"/>
            <a:r>
              <a:rPr lang="en-GB" sz="1200" b="0" i="0" dirty="0">
                <a:solidFill>
                  <a:srgbClr val="000000"/>
                </a:solidFill>
                <a:effectLst/>
                <a:latin typeface="Century Gothic"/>
              </a:rPr>
              <a:t>decision-making and </a:t>
            </a:r>
            <a:r>
              <a:rPr lang="en-GB" sz="1200" b="0" i="0">
                <a:solidFill>
                  <a:srgbClr val="000000"/>
                </a:solidFill>
                <a:effectLst/>
                <a:latin typeface="Century Gothic"/>
              </a:rPr>
              <a:t>procedures</a:t>
            </a:r>
            <a:r>
              <a:rPr lang="en-GB" sz="1200">
                <a:solidFill>
                  <a:srgbClr val="000000"/>
                </a:solidFill>
                <a:latin typeface="Century Gothic"/>
              </a:rPr>
              <a:t>. </a:t>
            </a:r>
            <a:r>
              <a:rPr lang="en-GB" sz="1200" b="0" i="0">
                <a:solidFill>
                  <a:srgbClr val="000000"/>
                </a:solidFill>
                <a:effectLst/>
                <a:latin typeface="Century Gothic"/>
              </a:rPr>
              <a:t>We are not medical professionals and must rely on the information available to us, both through what we observe in school and what</a:t>
            </a:r>
            <a:r>
              <a:rPr lang="en-GB" sz="1200">
                <a:solidFill>
                  <a:srgbClr val="000000"/>
                </a:solidFill>
                <a:latin typeface="Century Gothic"/>
              </a:rPr>
              <a:t> </a:t>
            </a:r>
            <a:r>
              <a:rPr lang="en-GB" sz="1200" b="0" i="0">
                <a:solidFill>
                  <a:srgbClr val="000000"/>
                </a:solidFill>
                <a:effectLst/>
                <a:latin typeface="Century Gothic"/>
              </a:rPr>
              <a:t>is shared with us by parents and carers.</a:t>
            </a:r>
            <a:endParaRPr lang="en-GB" b="0" i="0">
              <a:effectLst/>
              <a:latin typeface="Century Gothic"/>
            </a:endParaRP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We appreciate that there may be times when parents feel that another child should not be in school, or that their own child is being exposed to illness. However, any decisions we make are based on the information presented to us and the guidance available at the time. We do not make assumptions and can only act on the information we have received.</a:t>
            </a: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Where required, we notify parents and carers of illnesses in school in line with guidance from Public Health Wales. We regularly refer to their published advice and seek further guidance when necessary.</a:t>
            </a: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Clear communication between home and school is essential. We would therefore encourage all parents and carers to keep us informed if their child is diagnosed with an illness or if they are seeking advice about whether their child is well enough to attend school.</a:t>
            </a: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For your reference, further information about common childhood illnesses and recommended exclusion periods can be found here:</a:t>
            </a:r>
          </a:p>
          <a:p>
            <a:pPr algn="l"/>
            <a:endParaRPr lang="en-GB" sz="1200" b="1" i="0">
              <a:solidFill>
                <a:srgbClr val="000000"/>
              </a:solidFill>
              <a:effectLst/>
              <a:latin typeface="Century Gothic" panose="020B0502020202020204" pitchFamily="34" charset="0"/>
            </a:endParaRPr>
          </a:p>
          <a:p>
            <a:pPr algn="l"/>
            <a:r>
              <a:rPr lang="en-GB" sz="1200" b="1" i="0" dirty="0">
                <a:solidFill>
                  <a:srgbClr val="000000"/>
                </a:solidFill>
                <a:effectLst/>
                <a:latin typeface="Century Gothic"/>
                <a:hlinkClick r:id="rId2"/>
              </a:rPr>
              <a:t>https://phw.nhs.wales/resources/exclusion-period-for-common-infections-including-a-z-of-common-infections-and-next-steps/</a:t>
            </a:r>
            <a:endParaRPr lang="en-GB" sz="1200" b="1" i="0" dirty="0">
              <a:solidFill>
                <a:srgbClr val="000000"/>
              </a:solidFill>
              <a:effectLst/>
              <a:latin typeface="Century Gothic"/>
            </a:endParaRPr>
          </a:p>
          <a:p>
            <a:pPr algn="l"/>
            <a:endParaRPr lang="en-GB" sz="1200" b="1">
              <a:solidFill>
                <a:srgbClr val="000000"/>
              </a:solidFill>
              <a:latin typeface="Century Gothic" panose="020B0502020202020204" pitchFamily="34" charset="0"/>
            </a:endParaRPr>
          </a:p>
          <a:p>
            <a:pPr algn="l"/>
            <a:r>
              <a:rPr lang="en-GB" sz="1200" b="0" i="0">
                <a:solidFill>
                  <a:srgbClr val="000000"/>
                </a:solidFill>
                <a:effectLst/>
                <a:latin typeface="Century Gothic" panose="020B0502020202020204" pitchFamily="34" charset="0"/>
              </a:rPr>
              <a:t>Thank you for your understanding and support as we work together to keep our school community healthy and safe.</a:t>
            </a:r>
          </a:p>
          <a:p>
            <a:pPr algn="l" defTabSz="914400">
              <a:spcBef>
                <a:spcPct val="0"/>
              </a:spcBef>
              <a:spcAft>
                <a:spcPct val="0"/>
              </a:spcAft>
            </a:pPr>
            <a:endParaRPr lang="en-US" altLang="en-US" sz="1200">
              <a:solidFill>
                <a:srgbClr val="000000"/>
              </a:solidFill>
              <a:latin typeface="Century Gothic" panose="020B0502020202020204" pitchFamily="34" charset="0"/>
            </a:endParaRPr>
          </a:p>
          <a:p>
            <a:pPr algn="l" defTabSz="914400">
              <a:spcBef>
                <a:spcPct val="0"/>
              </a:spcBef>
              <a:spcAft>
                <a:spcPct val="0"/>
              </a:spcAft>
            </a:pPr>
            <a:endParaRPr lang="en-US" altLang="en-US" sz="1200">
              <a:solidFill>
                <a:srgbClr val="000000"/>
              </a:solidFill>
              <a:latin typeface="Century Gothic" panose="020B0502020202020204" pitchFamily="34" charset="0"/>
            </a:endParaRPr>
          </a:p>
        </p:txBody>
      </p:sp>
      <p:pic>
        <p:nvPicPr>
          <p:cNvPr id="7" name="Picture Placeholder 6">
            <a:extLst>
              <a:ext uri="{FF2B5EF4-FFF2-40B4-BE49-F238E27FC236}">
                <a16:creationId xmlns:a16="http://schemas.microsoft.com/office/drawing/2014/main" id="{CF79F527-2106-4177-A096-A5103D3C15B4}"/>
              </a:ext>
            </a:extLst>
          </p:cNvPr>
          <p:cNvPicPr>
            <a:picLocks noGrp="1" noChangeAspect="1"/>
          </p:cNvPicPr>
          <p:nvPr>
            <p:ph type="pic" sz="half" idx="21"/>
          </p:nvPr>
        </p:nvPicPr>
        <p:blipFill>
          <a:blip r:embed="rId3" cstate="print">
            <a:extLst>
              <a:ext uri="{28A0092B-C50C-407E-A947-70E740481C1C}">
                <a14:useLocalDpi xmlns:a14="http://schemas.microsoft.com/office/drawing/2010/main" val="0"/>
              </a:ext>
            </a:extLst>
          </a:blip>
          <a:srcRect l="9434" r="9434"/>
          <a:stretch/>
        </p:blipFill>
        <p:spPr>
          <a:xfrm>
            <a:off x="4931157" y="695664"/>
            <a:ext cx="1688570" cy="195857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pic>
      <p:sp>
        <p:nvSpPr>
          <p:cNvPr id="2" name="Rounded Rectangle">
            <a:extLst>
              <a:ext uri="{FF2B5EF4-FFF2-40B4-BE49-F238E27FC236}">
                <a16:creationId xmlns:a16="http://schemas.microsoft.com/office/drawing/2014/main" id="{0196DA4A-899C-8CE1-F3E0-E3CCEC82F816}"/>
              </a:ext>
            </a:extLst>
          </p:cNvPr>
          <p:cNvSpPr/>
          <p:nvPr/>
        </p:nvSpPr>
        <p:spPr>
          <a:xfrm>
            <a:off x="834268" y="8190491"/>
            <a:ext cx="6072589" cy="2287730"/>
          </a:xfrm>
          <a:prstGeom prst="roundRect">
            <a:avLst>
              <a:gd name="adj" fmla="val 9820"/>
            </a:avLst>
          </a:prstGeom>
          <a:solidFill>
            <a:srgbClr val="FFFFFF"/>
          </a:solidFill>
          <a:ln w="63500" cap="flat">
            <a:solidFill>
              <a:srgbClr val="000000"/>
            </a:solidFill>
            <a:prstDash val="solid"/>
            <a:miter lim="400000"/>
          </a:ln>
          <a:effectLst/>
        </p:spPr>
        <p:txBody>
          <a:bodyPr wrap="square" lIns="29516" tIns="29516" rIns="29516" bIns="29516" numCol="1" anchor="t">
            <a:noAutofit/>
          </a:bodyPr>
          <a:lstStyle/>
          <a:p>
            <a:pPr defTabSz="640490">
              <a:defRPr sz="1000">
                <a:solidFill>
                  <a:srgbClr val="000000"/>
                </a:solidFill>
                <a:latin typeface="Helvetica Neue Medium"/>
                <a:ea typeface="Helvetica Neue Medium"/>
                <a:cs typeface="Helvetica Neue Medium"/>
                <a:sym typeface="Helvetica Neue Medium"/>
              </a:defRPr>
            </a:pPr>
            <a:r>
              <a:rPr lang="en-US" sz="1200" b="1">
                <a:latin typeface="Century Gothic"/>
                <a:cs typeface="Segoe UI"/>
              </a:rPr>
              <a:t>PUPIL SAFETY</a:t>
            </a:r>
            <a:endParaRPr lang="en-US" sz="1200" b="1" dirty="0">
              <a:latin typeface="Century Gothic"/>
              <a:cs typeface="Segoe UI"/>
            </a:endParaRPr>
          </a:p>
          <a:p>
            <a:pPr algn="l" defTabSz="640490">
              <a:defRPr sz="1000">
                <a:solidFill>
                  <a:srgbClr val="000000"/>
                </a:solidFill>
                <a:latin typeface="Helvetica Neue Medium"/>
                <a:ea typeface="Helvetica Neue Medium"/>
                <a:cs typeface="Helvetica Neue Medium"/>
                <a:sym typeface="Helvetica Neue Medium"/>
              </a:defRPr>
            </a:pPr>
            <a:endParaRPr lang="en-US" sz="600" dirty="0">
              <a:latin typeface="Century Gothic"/>
              <a:cs typeface="Segoe UI"/>
            </a:endParaRPr>
          </a:p>
          <a:p>
            <a:pPr algn="l" defTabSz="640490">
              <a:defRPr sz="1000">
                <a:solidFill>
                  <a:srgbClr val="000000"/>
                </a:solidFill>
                <a:latin typeface="Helvetica Neue Medium"/>
                <a:ea typeface="Helvetica Neue Medium"/>
                <a:cs typeface="Helvetica Neue Medium"/>
                <a:sym typeface="Helvetica Neue Medium"/>
              </a:defRPr>
            </a:pPr>
            <a:r>
              <a:rPr lang="en-US" sz="1200">
                <a:latin typeface="Century Gothic"/>
                <a:cs typeface="Segoe UI"/>
              </a:rPr>
              <a:t>We have noticed an increase in the number of pupils walking </a:t>
            </a:r>
          </a:p>
          <a:p>
            <a:pPr algn="l" defTabSz="640490">
              <a:defRPr sz="1000">
                <a:solidFill>
                  <a:srgbClr val="000000"/>
                </a:solidFill>
                <a:latin typeface="Helvetica Neue Medium"/>
                <a:ea typeface="Helvetica Neue Medium"/>
                <a:cs typeface="Helvetica Neue Medium"/>
                <a:sym typeface="Helvetica Neue Medium"/>
              </a:defRPr>
            </a:pPr>
            <a:r>
              <a:rPr lang="en-US" sz="1200">
                <a:latin typeface="Century Gothic"/>
                <a:cs typeface="Segoe UI"/>
              </a:rPr>
              <a:t>across the car park to access the school site.</a:t>
            </a:r>
            <a:endParaRPr lang="en-US" sz="1200">
              <a:latin typeface="Century Gothic"/>
            </a:endParaRPr>
          </a:p>
          <a:p>
            <a:pPr algn="l" defTabSz="640490">
              <a:defRPr sz="1000">
                <a:solidFill>
                  <a:srgbClr val="000000"/>
                </a:solidFill>
                <a:latin typeface="Helvetica Neue Medium"/>
                <a:ea typeface="Helvetica Neue Medium"/>
                <a:cs typeface="Helvetica Neue Medium"/>
                <a:sym typeface="Helvetica Neue Medium"/>
              </a:defRPr>
            </a:pPr>
            <a:endParaRPr lang="en-US" sz="600" dirty="0">
              <a:latin typeface="Century Gothic"/>
              <a:cs typeface="Segoe UI"/>
            </a:endParaRPr>
          </a:p>
          <a:p>
            <a:pPr algn="l" defTabSz="640490">
              <a:defRPr sz="1000">
                <a:solidFill>
                  <a:srgbClr val="000000"/>
                </a:solidFill>
                <a:latin typeface="Helvetica Neue Medium"/>
                <a:ea typeface="Helvetica Neue Medium"/>
                <a:cs typeface="Helvetica Neue Medium"/>
                <a:sym typeface="Helvetica Neue Medium"/>
              </a:defRPr>
            </a:pPr>
            <a:r>
              <a:rPr lang="en-US" sz="1200">
                <a:latin typeface="Century Gothic"/>
                <a:cs typeface="Segoe UI"/>
              </a:rPr>
              <a:t>Please remember that the car park can be a busy and </a:t>
            </a:r>
          </a:p>
          <a:p>
            <a:pPr algn="l" defTabSz="640490">
              <a:defRPr sz="1000">
                <a:solidFill>
                  <a:srgbClr val="000000"/>
                </a:solidFill>
                <a:latin typeface="Helvetica Neue Medium"/>
                <a:ea typeface="Helvetica Neue Medium"/>
                <a:cs typeface="Helvetica Neue Medium"/>
                <a:sym typeface="Helvetica Neue Medium"/>
              </a:defRPr>
            </a:pPr>
            <a:r>
              <a:rPr lang="en-US" sz="1200">
                <a:latin typeface="Century Gothic"/>
                <a:cs typeface="Segoe UI"/>
              </a:rPr>
              <a:t>potentially dangerous area. To help </a:t>
            </a:r>
            <a:r>
              <a:rPr lang="en-US" sz="1200" dirty="0">
                <a:latin typeface="Century Gothic"/>
                <a:cs typeface="Segoe UI"/>
              </a:rPr>
              <a:t>keep all pupils safe, we </a:t>
            </a:r>
          </a:p>
          <a:p>
            <a:pPr algn="l" defTabSz="640490">
              <a:defRPr sz="1000">
                <a:solidFill>
                  <a:srgbClr val="000000"/>
                </a:solidFill>
                <a:latin typeface="Helvetica Neue Medium"/>
                <a:ea typeface="Helvetica Neue Medium"/>
                <a:cs typeface="Helvetica Neue Medium"/>
                <a:sym typeface="Helvetica Neue Medium"/>
              </a:defRPr>
            </a:pPr>
            <a:r>
              <a:rPr lang="en-US" sz="1200">
                <a:latin typeface="Century Gothic"/>
                <a:cs typeface="Segoe UI"/>
              </a:rPr>
              <a:t>kindly ask that </a:t>
            </a:r>
            <a:r>
              <a:rPr lang="en-US" sz="1200" dirty="0">
                <a:latin typeface="Century Gothic"/>
                <a:cs typeface="Segoe UI"/>
              </a:rPr>
              <a:t>children and families use the main pedestrian </a:t>
            </a:r>
            <a:endParaRPr lang="en-US" sz="1200">
              <a:latin typeface="Century Gothic"/>
              <a:cs typeface="Segoe UI"/>
            </a:endParaRPr>
          </a:p>
          <a:p>
            <a:pPr algn="l" defTabSz="640490">
              <a:defRPr sz="1000">
                <a:solidFill>
                  <a:srgbClr val="000000"/>
                </a:solidFill>
                <a:latin typeface="Helvetica Neue Medium"/>
                <a:ea typeface="Helvetica Neue Medium"/>
                <a:cs typeface="Helvetica Neue Medium"/>
                <a:sym typeface="Helvetica Neue Medium"/>
              </a:defRPr>
            </a:pPr>
            <a:r>
              <a:rPr lang="en-US" sz="1200">
                <a:latin typeface="Century Gothic"/>
                <a:cs typeface="Segoe UI"/>
              </a:rPr>
              <a:t>path when arriving </a:t>
            </a:r>
            <a:r>
              <a:rPr lang="en-US" sz="1200" dirty="0">
                <a:latin typeface="Century Gothic"/>
                <a:cs typeface="Segoe UI"/>
              </a:rPr>
              <a:t>at and leaving school.</a:t>
            </a:r>
            <a:endParaRPr lang="en-US" sz="1200">
              <a:latin typeface="Century Gothic"/>
            </a:endParaRPr>
          </a:p>
          <a:p>
            <a:pPr algn="l" defTabSz="640490">
              <a:defRPr sz="1000">
                <a:solidFill>
                  <a:srgbClr val="000000"/>
                </a:solidFill>
                <a:latin typeface="Helvetica Neue Medium"/>
                <a:ea typeface="Helvetica Neue Medium"/>
                <a:cs typeface="Helvetica Neue Medium"/>
                <a:sym typeface="Helvetica Neue Medium"/>
              </a:defRPr>
            </a:pPr>
            <a:endParaRPr lang="en-US" sz="600" dirty="0">
              <a:latin typeface="Century Gothic"/>
              <a:cs typeface="Segoe UI"/>
            </a:endParaRPr>
          </a:p>
          <a:p>
            <a:pPr algn="l" defTabSz="640490">
              <a:defRPr sz="1000">
                <a:solidFill>
                  <a:srgbClr val="000000"/>
                </a:solidFill>
                <a:latin typeface="Helvetica Neue Medium"/>
                <a:ea typeface="Helvetica Neue Medium"/>
                <a:cs typeface="Helvetica Neue Medium"/>
                <a:sym typeface="Helvetica Neue Medium"/>
              </a:defRPr>
            </a:pPr>
            <a:r>
              <a:rPr lang="en-US" sz="1200">
                <a:latin typeface="Century Gothic"/>
                <a:cs typeface="Segoe UI"/>
              </a:rPr>
              <a:t>Thank you for your cooperation and support in helping us maintain a safe environment for everyone.</a:t>
            </a:r>
            <a:endParaRPr lang="en-GB" sz="1200">
              <a:latin typeface="Century Gothic"/>
            </a:endParaRPr>
          </a:p>
          <a:p>
            <a:pPr algn="l" defTabSz="640490">
              <a:defRPr sz="1000">
                <a:solidFill>
                  <a:srgbClr val="000000"/>
                </a:solidFill>
                <a:latin typeface="Helvetica Neue Medium"/>
                <a:ea typeface="Helvetica Neue Medium"/>
                <a:cs typeface="Helvetica Neue Medium"/>
                <a:sym typeface="Helvetica Neue Medium"/>
              </a:defRPr>
            </a:pPr>
            <a:endParaRPr sz="1200" dirty="0">
              <a:latin typeface="Century Gothic"/>
            </a:endParaRPr>
          </a:p>
        </p:txBody>
      </p:sp>
      <p:pic>
        <p:nvPicPr>
          <p:cNvPr id="3" name="Picture 2">
            <a:extLst>
              <a:ext uri="{FF2B5EF4-FFF2-40B4-BE49-F238E27FC236}">
                <a16:creationId xmlns:a16="http://schemas.microsoft.com/office/drawing/2014/main" id="{6865B2E9-D8B5-3B56-A66B-4F529C4E51E0}"/>
              </a:ext>
            </a:extLst>
          </p:cNvPr>
          <p:cNvPicPr>
            <a:picLocks noChangeAspect="1"/>
          </p:cNvPicPr>
          <p:nvPr/>
        </p:nvPicPr>
        <p:blipFill>
          <a:blip r:embed="rId4"/>
          <a:stretch>
            <a:fillRect/>
          </a:stretch>
        </p:blipFill>
        <p:spPr>
          <a:xfrm>
            <a:off x="5543650" y="8536918"/>
            <a:ext cx="1202886" cy="998350"/>
          </a:xfrm>
          <a:prstGeom prst="rect">
            <a:avLst/>
          </a:prstGeom>
        </p:spPr>
      </p:pic>
    </p:spTree>
    <p:extLst>
      <p:ext uri="{BB962C8B-B14F-4D97-AF65-F5344CB8AC3E}">
        <p14:creationId xmlns:p14="http://schemas.microsoft.com/office/powerpoint/2010/main" val="380025066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a:extLst>
              <a:ext uri="{FF2B5EF4-FFF2-40B4-BE49-F238E27FC236}">
                <a16:creationId xmlns:a16="http://schemas.microsoft.com/office/drawing/2014/main" id="{2247DFD7-50F8-A935-D8BB-8AF2FB937EAA}"/>
              </a:ext>
            </a:extLst>
          </p:cNvPr>
          <p:cNvSpPr/>
          <p:nvPr/>
        </p:nvSpPr>
        <p:spPr>
          <a:xfrm>
            <a:off x="786180" y="275418"/>
            <a:ext cx="6229037" cy="7110955"/>
          </a:xfrm>
          <a:prstGeom prst="roundRect">
            <a:avLst>
              <a:gd name="adj" fmla="val 9820"/>
            </a:avLst>
          </a:prstGeom>
          <a:solidFill>
            <a:srgbClr val="FFFFFF"/>
          </a:solidFill>
          <a:ln w="63500" cap="flat">
            <a:solidFill>
              <a:srgbClr val="000000"/>
            </a:solidFill>
            <a:prstDash val="solid"/>
            <a:miter lim="400000"/>
          </a:ln>
          <a:effectLst/>
        </p:spPr>
        <p:txBody>
          <a:bodyPr wrap="square" lIns="29516" tIns="29516" rIns="29516" bIns="29516" numCol="1" anchor="t">
            <a:noAutofit/>
          </a:bodyPr>
          <a:lstStyle/>
          <a:p>
            <a:pPr algn="l" defTabSz="640490">
              <a:defRPr sz="1000">
                <a:solidFill>
                  <a:srgbClr val="000000"/>
                </a:solidFill>
                <a:latin typeface="Helvetica Neue Medium"/>
                <a:ea typeface="Helvetica Neue Medium"/>
                <a:cs typeface="Helvetica Neue Medium"/>
                <a:sym typeface="Helvetica Neue Medium"/>
              </a:defRPr>
            </a:pPr>
            <a:endParaRPr sz="800"/>
          </a:p>
        </p:txBody>
      </p:sp>
      <p:sp>
        <p:nvSpPr>
          <p:cNvPr id="5" name="TextBox 4">
            <a:extLst>
              <a:ext uri="{FF2B5EF4-FFF2-40B4-BE49-F238E27FC236}">
                <a16:creationId xmlns:a16="http://schemas.microsoft.com/office/drawing/2014/main" id="{2B17C3BD-C069-472C-6428-EAFE1B2C3975}"/>
              </a:ext>
            </a:extLst>
          </p:cNvPr>
          <p:cNvSpPr txBox="1"/>
          <p:nvPr/>
        </p:nvSpPr>
        <p:spPr>
          <a:xfrm>
            <a:off x="872830" y="357489"/>
            <a:ext cx="6070599" cy="69249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lgn="l"/>
            <a:endParaRPr lang="en-GB" sz="1200" b="1" dirty="0">
              <a:solidFill>
                <a:srgbClr val="000000"/>
              </a:solidFill>
              <a:effectLst/>
              <a:latin typeface="Century Gothic" panose="020B0502020202020204" pitchFamily="34" charset="0"/>
            </a:endParaRPr>
          </a:p>
          <a:p>
            <a:pPr algn="l"/>
            <a:r>
              <a:rPr lang="en-GB" sz="1200" b="1">
                <a:solidFill>
                  <a:srgbClr val="000000"/>
                </a:solidFill>
                <a:latin typeface="Century Gothic"/>
              </a:rPr>
              <a:t>SCHOOL COUNCIL</a:t>
            </a:r>
            <a:endParaRPr lang="en-GB" sz="1200" b="1">
              <a:solidFill>
                <a:srgbClr val="000000"/>
              </a:solidFill>
              <a:effectLst/>
              <a:latin typeface="Century Gothic" panose="020B0502020202020204" pitchFamily="34" charset="0"/>
            </a:endParaRPr>
          </a:p>
          <a:p>
            <a:pPr algn="l"/>
            <a:endParaRPr lang="en-GB" sz="1200" b="1" i="0" dirty="0">
              <a:solidFill>
                <a:srgbClr val="000000"/>
              </a:solidFill>
              <a:effectLst/>
              <a:latin typeface="Century Gothic"/>
            </a:endParaRPr>
          </a:p>
          <a:p>
            <a:pPr algn="l"/>
            <a:r>
              <a:rPr lang="en-GB" sz="1200" b="0" i="0" dirty="0">
                <a:solidFill>
                  <a:srgbClr val="000000"/>
                </a:solidFill>
                <a:effectLst/>
                <a:latin typeface="Century Gothic"/>
              </a:rPr>
              <a:t>Earlier this term, pupils took part in our </a:t>
            </a:r>
          </a:p>
          <a:p>
            <a:pPr algn="l"/>
            <a:r>
              <a:rPr lang="en-GB" sz="1200" b="0" i="0">
                <a:solidFill>
                  <a:srgbClr val="000000"/>
                </a:solidFill>
                <a:effectLst/>
                <a:latin typeface="Century Gothic"/>
              </a:rPr>
              <a:t>School Council elections and each class </a:t>
            </a:r>
            <a:endParaRPr lang="en-GB" sz="1200" b="0" i="0" dirty="0">
              <a:solidFill>
                <a:srgbClr val="000000"/>
              </a:solidFill>
              <a:effectLst/>
              <a:latin typeface="Century Gothic"/>
            </a:endParaRPr>
          </a:p>
          <a:p>
            <a:pPr algn="l"/>
            <a:r>
              <a:rPr lang="en-GB" sz="1200" b="0" i="0">
                <a:solidFill>
                  <a:srgbClr val="000000"/>
                </a:solidFill>
                <a:effectLst/>
                <a:latin typeface="Century Gothic"/>
              </a:rPr>
              <a:t>voted for two representatives to speak </a:t>
            </a:r>
            <a:endParaRPr lang="en-GB" sz="1200" b="0" i="0" dirty="0">
              <a:solidFill>
                <a:srgbClr val="000000"/>
              </a:solidFill>
              <a:effectLst/>
              <a:latin typeface="Century Gothic"/>
            </a:endParaRPr>
          </a:p>
          <a:p>
            <a:pPr algn="l"/>
            <a:r>
              <a:rPr lang="en-GB" sz="1200" b="0" i="0">
                <a:solidFill>
                  <a:srgbClr val="000000"/>
                </a:solidFill>
                <a:effectLst/>
                <a:latin typeface="Century Gothic"/>
              </a:rPr>
              <a:t>On their behalf.</a:t>
            </a:r>
            <a:endParaRPr lang="en-GB" sz="1200" b="0" i="0" dirty="0">
              <a:solidFill>
                <a:srgbClr val="000000"/>
              </a:solidFill>
              <a:effectLst/>
              <a:latin typeface="Century Gothic"/>
            </a:endParaRPr>
          </a:p>
          <a:p>
            <a:pPr algn="l"/>
            <a:endParaRPr lang="en-GB" sz="1200" b="0" i="0" dirty="0">
              <a:solidFill>
                <a:srgbClr val="000000"/>
              </a:solidFill>
              <a:effectLst/>
              <a:latin typeface="Century Gothic"/>
            </a:endParaRPr>
          </a:p>
          <a:p>
            <a:pPr algn="l"/>
            <a:r>
              <a:rPr lang="en-GB" sz="1200" i="0">
                <a:solidFill>
                  <a:srgbClr val="000000"/>
                </a:solidFill>
                <a:effectLst/>
                <a:latin typeface="Century Gothic"/>
              </a:rPr>
              <a:t>Congratulations to Lyla, Theo, Max, </a:t>
            </a:r>
            <a:endParaRPr lang="en-GB" sz="1200" i="0" dirty="0">
              <a:solidFill>
                <a:srgbClr val="000000"/>
              </a:solidFill>
              <a:effectLst/>
              <a:latin typeface="Century Gothic"/>
            </a:endParaRPr>
          </a:p>
          <a:p>
            <a:pPr algn="l"/>
            <a:r>
              <a:rPr lang="en-GB" sz="1200" i="0">
                <a:solidFill>
                  <a:srgbClr val="000000"/>
                </a:solidFill>
                <a:effectLst/>
                <a:latin typeface="Century Gothic"/>
              </a:rPr>
              <a:t>Jayde, Connor, Nyla, Max and Oliver, </a:t>
            </a:r>
            <a:endParaRPr lang="en-GB" sz="1200" i="0" dirty="0">
              <a:solidFill>
                <a:srgbClr val="000000"/>
              </a:solidFill>
              <a:effectLst/>
              <a:latin typeface="Century Gothic"/>
            </a:endParaRPr>
          </a:p>
          <a:p>
            <a:pPr algn="l"/>
            <a:r>
              <a:rPr lang="en-GB" sz="1200" i="0">
                <a:solidFill>
                  <a:srgbClr val="000000"/>
                </a:solidFill>
                <a:effectLst/>
                <a:latin typeface="Century Gothic"/>
              </a:rPr>
              <a:t>who were </a:t>
            </a:r>
            <a:r>
              <a:rPr lang="en-GB" sz="1200" b="0" i="0">
                <a:solidFill>
                  <a:srgbClr val="000000"/>
                </a:solidFill>
                <a:effectLst/>
                <a:latin typeface="Century Gothic"/>
              </a:rPr>
              <a:t>successfully elected to </a:t>
            </a:r>
            <a:endParaRPr lang="en-GB" sz="1200" b="0" i="0" dirty="0">
              <a:solidFill>
                <a:srgbClr val="000000"/>
              </a:solidFill>
              <a:effectLst/>
              <a:latin typeface="Century Gothic"/>
            </a:endParaRPr>
          </a:p>
          <a:p>
            <a:pPr algn="l"/>
            <a:r>
              <a:rPr lang="en-GB" sz="1200" b="0" i="0">
                <a:solidFill>
                  <a:srgbClr val="000000"/>
                </a:solidFill>
                <a:effectLst/>
                <a:latin typeface="Century Gothic"/>
              </a:rPr>
              <a:t>represent their classes.</a:t>
            </a:r>
            <a:endParaRPr lang="en-GB" sz="1200" b="0" i="0" dirty="0">
              <a:solidFill>
                <a:srgbClr val="000000"/>
              </a:solidFill>
              <a:effectLst/>
              <a:latin typeface="Century Gothic"/>
            </a:endParaRPr>
          </a:p>
          <a:p>
            <a:pPr algn="l"/>
            <a:endParaRPr lang="en-GB" sz="1200" b="0" i="0" dirty="0">
              <a:solidFill>
                <a:srgbClr val="000000"/>
              </a:solidFill>
              <a:effectLst/>
              <a:latin typeface="Century Gothic"/>
            </a:endParaRPr>
          </a:p>
          <a:p>
            <a:pPr algn="l"/>
            <a:r>
              <a:rPr lang="en-GB" sz="1200" b="0" i="0">
                <a:solidFill>
                  <a:srgbClr val="000000"/>
                </a:solidFill>
                <a:effectLst/>
                <a:latin typeface="Century Gothic"/>
              </a:rPr>
              <a:t>The newly elected School Council </a:t>
            </a:r>
            <a:endParaRPr lang="en-GB" sz="1200" b="0" i="0" dirty="0">
              <a:solidFill>
                <a:srgbClr val="000000"/>
              </a:solidFill>
              <a:effectLst/>
              <a:latin typeface="Century Gothic"/>
            </a:endParaRPr>
          </a:p>
          <a:p>
            <a:pPr algn="l"/>
            <a:r>
              <a:rPr lang="en-GB" sz="1200" b="0" i="0">
                <a:solidFill>
                  <a:srgbClr val="000000"/>
                </a:solidFill>
                <a:effectLst/>
                <a:latin typeface="Century Gothic"/>
              </a:rPr>
              <a:t>members have already attended their </a:t>
            </a:r>
            <a:endParaRPr lang="en-GB" sz="1200" b="0" i="0" dirty="0">
              <a:solidFill>
                <a:srgbClr val="000000"/>
              </a:solidFill>
              <a:effectLst/>
              <a:latin typeface="Century Gothic"/>
            </a:endParaRPr>
          </a:p>
          <a:p>
            <a:pPr algn="l"/>
            <a:r>
              <a:rPr lang="en-GB" sz="1200" b="0" i="0">
                <a:solidFill>
                  <a:srgbClr val="000000"/>
                </a:solidFill>
                <a:effectLst/>
                <a:latin typeface="Century Gothic"/>
              </a:rPr>
              <a:t>first meetings and are taking their roles </a:t>
            </a:r>
            <a:endParaRPr lang="en-GB" sz="1200" b="0" i="0" dirty="0">
              <a:solidFill>
                <a:srgbClr val="000000"/>
              </a:solidFill>
              <a:effectLst/>
              <a:latin typeface="Century Gothic"/>
            </a:endParaRPr>
          </a:p>
          <a:p>
            <a:pPr algn="l"/>
            <a:r>
              <a:rPr lang="en-GB" sz="1200" b="0" i="0">
                <a:solidFill>
                  <a:srgbClr val="000000"/>
                </a:solidFill>
                <a:effectLst/>
                <a:latin typeface="Century Gothic"/>
              </a:rPr>
              <a:t>very seriously. Their job is to help make </a:t>
            </a:r>
            <a:endParaRPr lang="en-GB" sz="1200" b="0" i="0" dirty="0">
              <a:solidFill>
                <a:srgbClr val="000000"/>
              </a:solidFill>
              <a:effectLst/>
              <a:latin typeface="Century Gothic"/>
            </a:endParaRPr>
          </a:p>
          <a:p>
            <a:pPr algn="l"/>
            <a:r>
              <a:rPr lang="en-GB" sz="1200" b="0" i="0">
                <a:solidFill>
                  <a:srgbClr val="000000"/>
                </a:solidFill>
                <a:effectLst/>
                <a:latin typeface="Century Gothic"/>
              </a:rPr>
              <a:t>our school an even better place for all </a:t>
            </a:r>
            <a:endParaRPr lang="en-GB" sz="1200" b="0" i="0" dirty="0">
              <a:solidFill>
                <a:srgbClr val="000000"/>
              </a:solidFill>
              <a:effectLst/>
              <a:latin typeface="Century Gothic"/>
            </a:endParaRPr>
          </a:p>
          <a:p>
            <a:pPr algn="l"/>
            <a:r>
              <a:rPr lang="en-GB" sz="1200" b="0" i="0">
                <a:solidFill>
                  <a:srgbClr val="000000"/>
                </a:solidFill>
                <a:effectLst/>
                <a:latin typeface="Century Gothic"/>
              </a:rPr>
              <a:t>pupils by listening to the views of their </a:t>
            </a:r>
            <a:endParaRPr lang="en-GB" sz="1200" b="0" i="0" dirty="0">
              <a:solidFill>
                <a:srgbClr val="000000"/>
              </a:solidFill>
              <a:effectLst/>
              <a:latin typeface="Century Gothic"/>
            </a:endParaRPr>
          </a:p>
          <a:p>
            <a:pPr algn="l"/>
            <a:r>
              <a:rPr lang="en-GB" sz="1200" b="0" i="0">
                <a:solidFill>
                  <a:srgbClr val="000000"/>
                </a:solidFill>
                <a:effectLst/>
                <a:latin typeface="Century Gothic"/>
              </a:rPr>
              <a:t>classmates and helping to bring about </a:t>
            </a:r>
            <a:r>
              <a:rPr lang="en-GB" sz="1200">
                <a:solidFill>
                  <a:srgbClr val="000000"/>
                </a:solidFill>
                <a:latin typeface="Century Gothic"/>
              </a:rPr>
              <a:t>p</a:t>
            </a:r>
            <a:r>
              <a:rPr lang="en-GB" sz="1200" b="0" i="0">
                <a:solidFill>
                  <a:srgbClr val="000000"/>
                </a:solidFill>
                <a:effectLst/>
                <a:latin typeface="Century Gothic"/>
              </a:rPr>
              <a:t>ositive change.</a:t>
            </a:r>
            <a:endParaRPr lang="en-GB" sz="1200" b="0" i="0" dirty="0">
              <a:solidFill>
                <a:srgbClr val="000000"/>
              </a:solidFill>
              <a:effectLst/>
              <a:latin typeface="Century Gothic"/>
            </a:endParaRPr>
          </a:p>
          <a:p>
            <a:pPr algn="l"/>
            <a:endParaRPr lang="en-GB" sz="1200" b="0" i="0" dirty="0">
              <a:solidFill>
                <a:srgbClr val="000000"/>
              </a:solidFill>
              <a:effectLst/>
              <a:latin typeface="Century Gothic"/>
            </a:endParaRPr>
          </a:p>
          <a:p>
            <a:pPr algn="l"/>
            <a:r>
              <a:rPr lang="en-GB" sz="1200" b="0" i="0">
                <a:solidFill>
                  <a:srgbClr val="000000"/>
                </a:solidFill>
                <a:effectLst/>
                <a:latin typeface="Century Gothic"/>
              </a:rPr>
              <a:t>Their first task has been to write to our catering team to discuss possible changes to the menu. They have also identified several key areas they would like to focus on this year, including improving the school environment, enhancing playtimes and continuing to develop our charity work within the local community.</a:t>
            </a:r>
            <a:endParaRPr lang="en-GB" sz="1200" b="0" i="0" dirty="0">
              <a:solidFill>
                <a:srgbClr val="000000"/>
              </a:solidFill>
              <a:effectLst/>
              <a:latin typeface="Century Gothic"/>
            </a:endParaRPr>
          </a:p>
          <a:p>
            <a:pPr algn="l"/>
            <a:endParaRPr lang="en-GB" sz="1200" b="0" i="0" dirty="0">
              <a:solidFill>
                <a:srgbClr val="000000"/>
              </a:solidFill>
              <a:effectLst/>
              <a:latin typeface="Century Gothic"/>
            </a:endParaRPr>
          </a:p>
          <a:p>
            <a:pPr algn="l"/>
            <a:r>
              <a:rPr lang="en-GB" sz="1200" b="0" i="0">
                <a:solidFill>
                  <a:srgbClr val="000000"/>
                </a:solidFill>
                <a:effectLst/>
                <a:latin typeface="Century Gothic"/>
              </a:rPr>
              <a:t>To help them learn more about how decisions are made and how they can create lasting </a:t>
            </a:r>
            <a:r>
              <a:rPr lang="en-GB" sz="1200" i="0">
                <a:solidFill>
                  <a:srgbClr val="000000"/>
                </a:solidFill>
                <a:effectLst/>
                <a:latin typeface="Century Gothic"/>
              </a:rPr>
              <a:t>change, the School Council will also be visiting the Mayor's Parlour. This will be an exciting </a:t>
            </a:r>
            <a:r>
              <a:rPr lang="en-GB" sz="1200" b="0" i="0">
                <a:solidFill>
                  <a:srgbClr val="000000"/>
                </a:solidFill>
                <a:effectLst/>
                <a:latin typeface="Century Gothic"/>
              </a:rPr>
              <a:t>opportunity for pupils to learn about the role of councillors and how they work to represent the people in their communities.</a:t>
            </a:r>
            <a:endParaRPr lang="en-GB" sz="1200" b="0" i="0" dirty="0">
              <a:solidFill>
                <a:srgbClr val="000000"/>
              </a:solidFill>
              <a:effectLst/>
              <a:latin typeface="Century Gothic"/>
            </a:endParaRPr>
          </a:p>
          <a:p>
            <a:pPr algn="l"/>
            <a:endParaRPr lang="en-GB" sz="1200" b="0" i="0" dirty="0">
              <a:solidFill>
                <a:srgbClr val="000000"/>
              </a:solidFill>
              <a:effectLst/>
              <a:latin typeface="Century Gothic"/>
            </a:endParaRPr>
          </a:p>
          <a:p>
            <a:pPr algn="l"/>
            <a:r>
              <a:rPr lang="en-GB" sz="1200" b="0" i="0">
                <a:solidFill>
                  <a:srgbClr val="000000"/>
                </a:solidFill>
                <a:effectLst/>
                <a:latin typeface="Century Gothic"/>
              </a:rPr>
              <a:t>We are very proud of the enthusiasm and commitment our School Council members have already shown and look forward to seeing the positive impact they have on our school this year.</a:t>
            </a:r>
            <a:endParaRPr lang="en-GB" sz="1200" b="0" i="0" dirty="0">
              <a:solidFill>
                <a:srgbClr val="000000"/>
              </a:solidFill>
              <a:effectLst/>
              <a:latin typeface="Century Gothic"/>
            </a:endParaRPr>
          </a:p>
          <a:p>
            <a:pPr algn="l" defTabSz="914400">
              <a:spcBef>
                <a:spcPct val="0"/>
              </a:spcBef>
              <a:spcAft>
                <a:spcPct val="0"/>
              </a:spcAft>
            </a:pPr>
            <a:endParaRPr lang="en-US" altLang="en-US" sz="1200" dirty="0">
              <a:solidFill>
                <a:srgbClr val="000000"/>
              </a:solidFill>
              <a:latin typeface="Century Gothic" panose="020B0502020202020204" pitchFamily="34" charset="0"/>
            </a:endParaRPr>
          </a:p>
        </p:txBody>
      </p:sp>
      <p:pic>
        <p:nvPicPr>
          <p:cNvPr id="9" name="Picture 8">
            <a:extLst>
              <a:ext uri="{FF2B5EF4-FFF2-40B4-BE49-F238E27FC236}">
                <a16:creationId xmlns:a16="http://schemas.microsoft.com/office/drawing/2014/main" id="{B4BA3892-74D1-8755-9C07-3C22D646B3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0714" y="994659"/>
            <a:ext cx="2831582" cy="2826649"/>
          </a:xfrm>
          <a:prstGeom prst="rect">
            <a:avLst/>
          </a:prstGeom>
        </p:spPr>
      </p:pic>
      <p:sp>
        <p:nvSpPr>
          <p:cNvPr id="3" name="TextBox 2">
            <a:extLst>
              <a:ext uri="{FF2B5EF4-FFF2-40B4-BE49-F238E27FC236}">
                <a16:creationId xmlns:a16="http://schemas.microsoft.com/office/drawing/2014/main" id="{A8BE2475-4C97-C1D8-710B-69A87D446B26}"/>
              </a:ext>
            </a:extLst>
          </p:cNvPr>
          <p:cNvSpPr txBox="1"/>
          <p:nvPr/>
        </p:nvSpPr>
        <p:spPr>
          <a:xfrm>
            <a:off x="-5763390" y="4633577"/>
            <a:ext cx="3778250" cy="3058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9516" tIns="29516" rIns="29516" bIns="29516" numCol="1" spcCol="38100" rtlCol="0" fromWordArt="0" anchor="ctr" anchorCtr="0" forceAA="0" compatLnSpc="1">
            <a:prstTxWarp prst="textNoShape">
              <a:avLst/>
            </a:prstTxWarp>
            <a:spAutoFit/>
          </a:bodyPr>
          <a:lstStyle/>
          <a:p>
            <a:endParaRPr lang="en-US" sz="1600" b="0" i="0" u="none" strike="noStrike" cap="none" spc="0" normalizeH="0" baseline="0" dirty="0">
              <a:ln>
                <a:noFill/>
              </a:ln>
              <a:solidFill>
                <a:srgbClr val="5E5E5E"/>
              </a:solidFill>
              <a:effectLst/>
              <a:uFillTx/>
              <a:latin typeface="Segoe UI"/>
              <a:cs typeface="Segoe UI"/>
            </a:endParaRPr>
          </a:p>
        </p:txBody>
      </p:sp>
      <p:sp>
        <p:nvSpPr>
          <p:cNvPr id="6" name="Rounded Rectangle">
            <a:extLst>
              <a:ext uri="{FF2B5EF4-FFF2-40B4-BE49-F238E27FC236}">
                <a16:creationId xmlns:a16="http://schemas.microsoft.com/office/drawing/2014/main" id="{793DACC3-337A-7FD3-E4C0-C80D003A67AF}"/>
              </a:ext>
            </a:extLst>
          </p:cNvPr>
          <p:cNvSpPr/>
          <p:nvPr/>
        </p:nvSpPr>
        <p:spPr>
          <a:xfrm>
            <a:off x="877356" y="7601554"/>
            <a:ext cx="6058223" cy="2920135"/>
          </a:xfrm>
          <a:prstGeom prst="roundRect">
            <a:avLst>
              <a:gd name="adj" fmla="val 9820"/>
            </a:avLst>
          </a:prstGeom>
          <a:solidFill>
            <a:srgbClr val="FFFFFF"/>
          </a:solidFill>
          <a:ln w="63500" cap="flat">
            <a:solidFill>
              <a:srgbClr val="000000"/>
            </a:solidFill>
            <a:prstDash val="solid"/>
            <a:miter lim="400000"/>
          </a:ln>
          <a:effectLst/>
        </p:spPr>
        <p:txBody>
          <a:bodyPr wrap="square" lIns="29516" tIns="29516" rIns="29516" bIns="29516" numCol="1" anchor="t">
            <a:noAutofit/>
          </a:bodyPr>
          <a:lstStyle/>
          <a:p>
            <a:pPr defTabSz="640490">
              <a:defRPr sz="1000">
                <a:solidFill>
                  <a:srgbClr val="000000"/>
                </a:solidFill>
                <a:latin typeface="Helvetica Neue Medium"/>
                <a:ea typeface="Helvetica Neue Medium"/>
                <a:cs typeface="Helvetica Neue Medium"/>
                <a:sym typeface="Helvetica Neue Medium"/>
              </a:defRPr>
            </a:pPr>
            <a:r>
              <a:rPr lang="en-US" sz="1200" b="1">
                <a:latin typeface="Century Gothic"/>
                <a:cs typeface="Segoe UI"/>
              </a:rPr>
              <a:t>SCHOOL MEALS</a:t>
            </a:r>
            <a:endParaRPr lang="en-US" sz="1200" b="1" dirty="0">
              <a:latin typeface="Century Gothic"/>
              <a:cs typeface="Segoe UI"/>
            </a:endParaRPr>
          </a:p>
          <a:p>
            <a:pPr algn="l" defTabSz="640490">
              <a:defRPr sz="1000">
                <a:solidFill>
                  <a:srgbClr val="000000"/>
                </a:solidFill>
                <a:latin typeface="Helvetica Neue Medium"/>
                <a:ea typeface="Helvetica Neue Medium"/>
                <a:cs typeface="Helvetica Neue Medium"/>
                <a:sym typeface="Helvetica Neue Medium"/>
              </a:defRPr>
            </a:pPr>
            <a:endParaRPr lang="en-US" sz="1200" b="1" dirty="0">
              <a:latin typeface="Century Gothic"/>
              <a:cs typeface="Segoe UI"/>
            </a:endParaRPr>
          </a:p>
          <a:p>
            <a:pPr algn="l" defTabSz="640490">
              <a:defRPr sz="1000">
                <a:solidFill>
                  <a:srgbClr val="000000"/>
                </a:solidFill>
                <a:latin typeface="Helvetica Neue Medium"/>
                <a:ea typeface="Helvetica Neue Medium"/>
                <a:cs typeface="Helvetica Neue Medium"/>
                <a:sym typeface="Helvetica Neue Medium"/>
              </a:defRPr>
            </a:pPr>
            <a:r>
              <a:rPr lang="en-US" sz="1200" dirty="0">
                <a:latin typeface="Century Gothic"/>
                <a:cs typeface="Segoe UI"/>
              </a:rPr>
              <a:t>We would like to remind parents and carers to book their </a:t>
            </a:r>
            <a:endParaRPr lang="en-US" sz="1000">
              <a:latin typeface="Helvetica Neue Medium"/>
              <a:cs typeface="Segoe UI"/>
            </a:endParaRPr>
          </a:p>
          <a:p>
            <a:pPr algn="l" defTabSz="640490">
              <a:defRPr sz="1000">
                <a:solidFill>
                  <a:srgbClr val="000000"/>
                </a:solidFill>
                <a:latin typeface="Helvetica Neue Medium"/>
                <a:ea typeface="Helvetica Neue Medium"/>
                <a:cs typeface="Helvetica Neue Medium"/>
                <a:sym typeface="Helvetica Neue Medium"/>
              </a:defRPr>
            </a:pPr>
            <a:r>
              <a:rPr lang="en-US" sz="1200" dirty="0">
                <a:latin typeface="Century Gothic"/>
                <a:cs typeface="Segoe UI"/>
              </a:rPr>
              <a:t>child's school meals in advance using </a:t>
            </a:r>
            <a:r>
              <a:rPr lang="en-US" sz="1200" dirty="0" err="1">
                <a:latin typeface="Century Gothic"/>
                <a:cs typeface="Segoe UI"/>
              </a:rPr>
              <a:t>ParentPay</a:t>
            </a:r>
            <a:r>
              <a:rPr lang="en-US" sz="1200" dirty="0">
                <a:latin typeface="Century Gothic"/>
                <a:cs typeface="Segoe UI"/>
              </a:rPr>
              <a:t>.</a:t>
            </a:r>
            <a:endParaRPr lang="en-US"/>
          </a:p>
          <a:p>
            <a:pPr algn="l" defTabSz="640490">
              <a:defRPr sz="1000">
                <a:solidFill>
                  <a:srgbClr val="000000"/>
                </a:solidFill>
                <a:latin typeface="Helvetica Neue Medium"/>
                <a:ea typeface="Helvetica Neue Medium"/>
                <a:cs typeface="Helvetica Neue Medium"/>
                <a:sym typeface="Helvetica Neue Medium"/>
              </a:defRPr>
            </a:pPr>
            <a:endParaRPr lang="en-US" sz="1200" dirty="0">
              <a:latin typeface="Century Gothic"/>
              <a:cs typeface="Segoe UI"/>
            </a:endParaRPr>
          </a:p>
          <a:p>
            <a:pPr algn="l" defTabSz="640490">
              <a:defRPr sz="1000">
                <a:solidFill>
                  <a:srgbClr val="000000"/>
                </a:solidFill>
                <a:latin typeface="Helvetica Neue Medium"/>
                <a:ea typeface="Helvetica Neue Medium"/>
                <a:cs typeface="Helvetica Neue Medium"/>
                <a:sym typeface="Helvetica Neue Medium"/>
              </a:defRPr>
            </a:pPr>
            <a:r>
              <a:rPr lang="en-US" sz="1200">
                <a:latin typeface="Century Gothic"/>
                <a:cs typeface="Segoe UI"/>
              </a:rPr>
              <a:t>We have recently seen an increase in the number of pupils </a:t>
            </a:r>
            <a:endParaRPr lang="en-US" sz="1200" dirty="0">
              <a:latin typeface="Century Gothic"/>
              <a:cs typeface="Segoe UI"/>
            </a:endParaRPr>
          </a:p>
          <a:p>
            <a:pPr algn="l" defTabSz="640490">
              <a:defRPr sz="1000">
                <a:solidFill>
                  <a:srgbClr val="000000"/>
                </a:solidFill>
                <a:latin typeface="Helvetica Neue Medium"/>
                <a:ea typeface="Helvetica Neue Medium"/>
                <a:cs typeface="Helvetica Neue Medium"/>
                <a:sym typeface="Helvetica Neue Medium"/>
              </a:defRPr>
            </a:pPr>
            <a:r>
              <a:rPr lang="en-US" sz="1200">
                <a:latin typeface="Century Gothic"/>
                <a:cs typeface="Segoe UI"/>
              </a:rPr>
              <a:t>who do not want any of the meal options available on the day. </a:t>
            </a:r>
          </a:p>
          <a:p>
            <a:pPr algn="l" defTabSz="640490">
              <a:defRPr sz="1000">
                <a:solidFill>
                  <a:srgbClr val="000000"/>
                </a:solidFill>
                <a:latin typeface="Helvetica Neue Medium"/>
                <a:ea typeface="Helvetica Neue Medium"/>
                <a:cs typeface="Helvetica Neue Medium"/>
                <a:sym typeface="Helvetica Neue Medium"/>
              </a:defRPr>
            </a:pPr>
            <a:r>
              <a:rPr lang="en-US" sz="1200">
                <a:latin typeface="Century Gothic"/>
                <a:cs typeface="Segoe UI"/>
              </a:rPr>
              <a:t>This can make it challenging for staff to ensure that every child has a suitable meal at lunchtime.</a:t>
            </a:r>
            <a:endParaRPr lang="en-US"/>
          </a:p>
          <a:p>
            <a:pPr algn="l" defTabSz="640490">
              <a:defRPr sz="1000">
                <a:solidFill>
                  <a:srgbClr val="000000"/>
                </a:solidFill>
                <a:latin typeface="Helvetica Neue Medium"/>
                <a:ea typeface="Helvetica Neue Medium"/>
                <a:cs typeface="Helvetica Neue Medium"/>
                <a:sym typeface="Helvetica Neue Medium"/>
              </a:defRPr>
            </a:pPr>
            <a:endParaRPr lang="en-US" sz="1200" dirty="0">
              <a:latin typeface="Century Gothic"/>
              <a:cs typeface="Segoe UI"/>
            </a:endParaRPr>
          </a:p>
          <a:p>
            <a:pPr algn="l" defTabSz="640490">
              <a:defRPr sz="1000">
                <a:solidFill>
                  <a:srgbClr val="000000"/>
                </a:solidFill>
                <a:latin typeface="Helvetica Neue Medium"/>
                <a:ea typeface="Helvetica Neue Medium"/>
                <a:cs typeface="Helvetica Neue Medium"/>
                <a:sym typeface="Helvetica Neue Medium"/>
              </a:defRPr>
            </a:pPr>
            <a:r>
              <a:rPr lang="en-US" sz="1200">
                <a:latin typeface="Century Gothic"/>
                <a:cs typeface="Segoe UI"/>
              </a:rPr>
              <a:t>We encourage families to take a few moments at home to look through the menu with their child and discuss the available options before making a choice. This helps to ensure that children select meals they will enjoy and supports the smooth running of our lunch service.</a:t>
            </a:r>
            <a:endParaRPr lang="en-US" sz="1200" dirty="0">
              <a:latin typeface="Century Gothic"/>
              <a:cs typeface="Segoe UI"/>
            </a:endParaRPr>
          </a:p>
          <a:p>
            <a:pPr algn="l" defTabSz="640490">
              <a:defRPr sz="1000">
                <a:solidFill>
                  <a:srgbClr val="000000"/>
                </a:solidFill>
                <a:latin typeface="Helvetica Neue Medium"/>
                <a:ea typeface="Helvetica Neue Medium"/>
                <a:cs typeface="Helvetica Neue Medium"/>
                <a:sym typeface="Helvetica Neue Medium"/>
              </a:defRPr>
            </a:pPr>
            <a:endParaRPr lang="en-US" sz="1200" dirty="0">
              <a:latin typeface="Century Gothic"/>
              <a:cs typeface="Segoe UI"/>
            </a:endParaRPr>
          </a:p>
          <a:p>
            <a:pPr algn="l" defTabSz="640490">
              <a:defRPr sz="1000">
                <a:solidFill>
                  <a:srgbClr val="000000"/>
                </a:solidFill>
                <a:latin typeface="Helvetica Neue Medium"/>
                <a:ea typeface="Helvetica Neue Medium"/>
                <a:cs typeface="Helvetica Neue Medium"/>
                <a:sym typeface="Helvetica Neue Medium"/>
              </a:defRPr>
            </a:pPr>
            <a:endParaRPr lang="en-GB" sz="1200" dirty="0">
              <a:latin typeface="Century Gothic"/>
              <a:cs typeface="Segoe UI"/>
            </a:endParaRPr>
          </a:p>
          <a:p>
            <a:pPr algn="l" defTabSz="640490">
              <a:defRPr sz="1000">
                <a:solidFill>
                  <a:srgbClr val="000000"/>
                </a:solidFill>
                <a:latin typeface="Helvetica Neue Medium"/>
                <a:ea typeface="Helvetica Neue Medium"/>
                <a:cs typeface="Helvetica Neue Medium"/>
                <a:sym typeface="Helvetica Neue Medium"/>
              </a:defRPr>
            </a:pPr>
            <a:endParaRPr lang="en-US" sz="1200" b="1" dirty="0">
              <a:latin typeface="Century Gothic"/>
              <a:cs typeface="Segoe UI"/>
            </a:endParaRPr>
          </a:p>
        </p:txBody>
      </p:sp>
      <p:pic>
        <p:nvPicPr>
          <p:cNvPr id="7" name="Picture 6">
            <a:extLst>
              <a:ext uri="{FF2B5EF4-FFF2-40B4-BE49-F238E27FC236}">
                <a16:creationId xmlns:a16="http://schemas.microsoft.com/office/drawing/2014/main" id="{168C79EC-0AD8-C3CE-9958-029F151ACA82}"/>
              </a:ext>
            </a:extLst>
          </p:cNvPr>
          <p:cNvPicPr>
            <a:picLocks noChangeAspect="1"/>
          </p:cNvPicPr>
          <p:nvPr/>
        </p:nvPicPr>
        <p:blipFill>
          <a:blip r:embed="rId3"/>
          <a:stretch>
            <a:fillRect/>
          </a:stretch>
        </p:blipFill>
        <p:spPr>
          <a:xfrm>
            <a:off x="4971360" y="7813496"/>
            <a:ext cx="1726476" cy="1111592"/>
          </a:xfrm>
          <a:prstGeom prst="rect">
            <a:avLst/>
          </a:prstGeom>
        </p:spPr>
      </p:pic>
    </p:spTree>
    <p:extLst>
      <p:ext uri="{BB962C8B-B14F-4D97-AF65-F5344CB8AC3E}">
        <p14:creationId xmlns:p14="http://schemas.microsoft.com/office/powerpoint/2010/main" val="107366684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a:extLst>
              <a:ext uri="{FF2B5EF4-FFF2-40B4-BE49-F238E27FC236}">
                <a16:creationId xmlns:a16="http://schemas.microsoft.com/office/drawing/2014/main" id="{B2FC791F-4D5F-CE00-7200-DB7FC79D629D}"/>
              </a:ext>
            </a:extLst>
          </p:cNvPr>
          <p:cNvSpPr/>
          <p:nvPr/>
        </p:nvSpPr>
        <p:spPr>
          <a:xfrm>
            <a:off x="685800" y="332508"/>
            <a:ext cx="6286500" cy="5132287"/>
          </a:xfrm>
          <a:prstGeom prst="roundRect">
            <a:avLst>
              <a:gd name="adj" fmla="val 9820"/>
            </a:avLst>
          </a:prstGeom>
          <a:solidFill>
            <a:srgbClr val="FFFFFF"/>
          </a:solidFill>
          <a:ln w="63500" cap="flat">
            <a:solidFill>
              <a:srgbClr val="000000"/>
            </a:solidFill>
            <a:prstDash val="solid"/>
            <a:miter lim="400000"/>
          </a:ln>
          <a:effectLst/>
        </p:spPr>
        <p:txBody>
          <a:bodyPr wrap="square" lIns="29516" tIns="29516" rIns="29516" bIns="29516" numCol="1" anchor="t">
            <a:noAutofit/>
          </a:bodyPr>
          <a:lstStyle/>
          <a:p>
            <a:r>
              <a:rPr lang="en-GB" sz="1200" b="1" i="0">
                <a:solidFill>
                  <a:srgbClr val="000000"/>
                </a:solidFill>
                <a:effectLst/>
                <a:latin typeface="Century Gothic" panose="020B0502020202020204" pitchFamily="34" charset="0"/>
              </a:rPr>
              <a:t>Trips, Events and Costs</a:t>
            </a: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	We are committed to providing our pupils with a wide 	range of experiences, visits and enrichment 	opportunities throughout the year. We know how 	valuable these experiences are in bringing learning to 	life and creating lasting memories for our children.</a:t>
            </a:r>
          </a:p>
          <a:p>
            <a:pPr algn="l"/>
            <a:endParaRPr lang="en-GB" sz="1200" b="0" i="0">
              <a:solidFill>
                <a:srgbClr val="000000"/>
              </a:solidFill>
              <a:effectLst/>
              <a:latin typeface="Century Gothic" panose="020B0502020202020204" pitchFamily="34" charset="0"/>
            </a:endParaRP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Where possible, we work hard to keep costs to a minimum by applying for grants, seeking funding opportunities and making use of free local events and resources. However, there are occasions when we have to pass some of the costs on to parents and carers in order for visits and activities to go ahead.</a:t>
            </a:r>
          </a:p>
          <a:p>
            <a:pPr algn="l"/>
            <a:r>
              <a:rPr lang="en-GB" sz="1200" b="0" i="0">
                <a:solidFill>
                  <a:srgbClr val="000000"/>
                </a:solidFill>
                <a:effectLst/>
                <a:latin typeface="Century Gothic" panose="020B0502020202020204" pitchFamily="34" charset="0"/>
              </a:rPr>
              <a:t>We would like to thank families for their continued support and understanding. </a:t>
            </a:r>
          </a:p>
          <a:p>
            <a:pPr algn="l"/>
            <a:endParaRPr lang="en-GB" sz="1200">
              <a:solidFill>
                <a:srgbClr val="000000"/>
              </a:solidFill>
              <a:latin typeface="Century Gothic" panose="020B0502020202020204" pitchFamily="34" charset="0"/>
            </a:endParaRPr>
          </a:p>
          <a:p>
            <a:pPr algn="l"/>
            <a:r>
              <a:rPr lang="en-GB" sz="1200" i="0">
                <a:solidFill>
                  <a:srgbClr val="000000"/>
                </a:solidFill>
                <a:effectLst/>
                <a:latin typeface="Century Gothic" panose="020B0502020202020204" pitchFamily="34" charset="0"/>
              </a:rPr>
              <a:t>We appreciate that the run-up to Christmas can be an expensive time, and we have listened carefully to the feedback that has been shared regarding costs.</a:t>
            </a:r>
          </a:p>
          <a:p>
            <a:pPr algn="l"/>
            <a:r>
              <a:rPr lang="en-GB" sz="1200" i="0">
                <a:solidFill>
                  <a:srgbClr val="000000"/>
                </a:solidFill>
                <a:effectLst/>
                <a:latin typeface="Century Gothic" panose="020B0502020202020204" pitchFamily="34" charset="0"/>
              </a:rPr>
              <a:t>To help reduce financial pressures, we will be limiting school charity events to one fundraising event per term. We are also working to share information about trips and events as early as possible, giving families plenty of notice to plan </a:t>
            </a:r>
            <a:r>
              <a:rPr lang="en-GB" sz="1200" b="0" i="0">
                <a:solidFill>
                  <a:srgbClr val="000000"/>
                </a:solidFill>
                <a:effectLst/>
                <a:latin typeface="Century Gothic" panose="020B0502020202020204" pitchFamily="34" charset="0"/>
              </a:rPr>
              <a:t>ahead.</a:t>
            </a: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As always, we welcome feedback and suggestions from parents and carers. If you have ideas about how we can make things better for everyone, please get in touch. Working together helps us provide the very best opportunities for all of our pupils.</a:t>
            </a:r>
          </a:p>
        </p:txBody>
      </p:sp>
      <p:sp>
        <p:nvSpPr>
          <p:cNvPr id="2" name="Rounded Rectangle">
            <a:extLst>
              <a:ext uri="{FF2B5EF4-FFF2-40B4-BE49-F238E27FC236}">
                <a16:creationId xmlns:a16="http://schemas.microsoft.com/office/drawing/2014/main" id="{67223602-08E0-5677-E45B-A5E54D4D7D1A}"/>
              </a:ext>
            </a:extLst>
          </p:cNvPr>
          <p:cNvSpPr/>
          <p:nvPr/>
        </p:nvSpPr>
        <p:spPr>
          <a:xfrm>
            <a:off x="686411" y="5651195"/>
            <a:ext cx="6286500" cy="4709697"/>
          </a:xfrm>
          <a:prstGeom prst="roundRect">
            <a:avLst>
              <a:gd name="adj" fmla="val 9820"/>
            </a:avLst>
          </a:prstGeom>
          <a:solidFill>
            <a:srgbClr val="FFFFFF"/>
          </a:solidFill>
          <a:ln w="63500" cap="flat">
            <a:solidFill>
              <a:srgbClr val="000000"/>
            </a:solidFill>
            <a:prstDash val="solid"/>
            <a:miter lim="400000"/>
          </a:ln>
          <a:effectLst/>
        </p:spPr>
        <p:txBody>
          <a:bodyPr wrap="square" lIns="29516" tIns="29516" rIns="29516" bIns="29516" numCol="1" anchor="t">
            <a:noAutofit/>
          </a:bodyPr>
          <a:lstStyle/>
          <a:p>
            <a:r>
              <a:rPr lang="en-GB" sz="1200" b="1">
                <a:solidFill>
                  <a:srgbClr val="000000"/>
                </a:solidFill>
                <a:latin typeface="Century Gothic" panose="020B0502020202020204" pitchFamily="34" charset="0"/>
              </a:rPr>
              <a:t>UNIFORM SHED</a:t>
            </a:r>
          </a:p>
          <a:p>
            <a:pPr algn="l"/>
            <a:endParaRPr lang="en-GB" sz="1200" b="1"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We are pleased to let you know that our new </a:t>
            </a:r>
          </a:p>
          <a:p>
            <a:pPr algn="l"/>
            <a:r>
              <a:rPr lang="en-GB" sz="1200" i="0">
                <a:solidFill>
                  <a:srgbClr val="000000"/>
                </a:solidFill>
                <a:effectLst/>
                <a:latin typeface="Century Gothic" panose="020B0502020202020204" pitchFamily="34" charset="0"/>
              </a:rPr>
              <a:t>Uniform Shed will be arriving very soon. It will be </a:t>
            </a:r>
          </a:p>
          <a:p>
            <a:pPr algn="l"/>
            <a:r>
              <a:rPr lang="en-GB" sz="1200" i="0">
                <a:solidFill>
                  <a:srgbClr val="000000"/>
                </a:solidFill>
                <a:effectLst/>
                <a:latin typeface="Century Gothic" panose="020B0502020202020204" pitchFamily="34" charset="0"/>
              </a:rPr>
              <a:t>located near the main entrance and will be </a:t>
            </a:r>
          </a:p>
          <a:p>
            <a:pPr algn="l"/>
            <a:r>
              <a:rPr lang="en-GB" sz="1200" i="0">
                <a:solidFill>
                  <a:srgbClr val="000000"/>
                </a:solidFill>
                <a:effectLst/>
                <a:latin typeface="Century Gothic" panose="020B0502020202020204" pitchFamily="34" charset="0"/>
              </a:rPr>
              <a:t>available for families </a:t>
            </a:r>
            <a:r>
              <a:rPr lang="en-GB" sz="1200" b="0" i="0">
                <a:solidFill>
                  <a:srgbClr val="000000"/>
                </a:solidFill>
                <a:effectLst/>
                <a:latin typeface="Century Gothic" panose="020B0502020202020204" pitchFamily="34" charset="0"/>
              </a:rPr>
              <a:t>to access whenever needed.</a:t>
            </a: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The shed will be stocked with spare school uniform </a:t>
            </a:r>
          </a:p>
          <a:p>
            <a:pPr algn="l"/>
            <a:r>
              <a:rPr lang="en-GB" sz="1200" b="0" i="0">
                <a:solidFill>
                  <a:srgbClr val="000000"/>
                </a:solidFill>
                <a:effectLst/>
                <a:latin typeface="Century Gothic" panose="020B0502020202020204" pitchFamily="34" charset="0"/>
              </a:rPr>
              <a:t>and other useful items to support our families. </a:t>
            </a:r>
          </a:p>
          <a:p>
            <a:pPr algn="l"/>
            <a:r>
              <a:rPr lang="en-GB" sz="1200" b="0" i="0">
                <a:solidFill>
                  <a:srgbClr val="000000"/>
                </a:solidFill>
                <a:effectLst/>
                <a:latin typeface="Century Gothic" panose="020B0502020202020204" pitchFamily="34" charset="0"/>
              </a:rPr>
              <a:t>We hope this will provide a practical way for </a:t>
            </a:r>
          </a:p>
          <a:p>
            <a:pPr algn="l"/>
            <a:r>
              <a:rPr lang="en-GB" sz="1200" b="0" i="0">
                <a:solidFill>
                  <a:srgbClr val="000000"/>
                </a:solidFill>
                <a:effectLst/>
                <a:latin typeface="Century Gothic" panose="020B0502020202020204" pitchFamily="34" charset="0"/>
              </a:rPr>
              <a:t>parents and carers to access pre-loved items </a:t>
            </a:r>
          </a:p>
          <a:p>
            <a:pPr algn="l"/>
            <a:r>
              <a:rPr lang="en-GB" sz="1200" b="0" i="0">
                <a:solidFill>
                  <a:srgbClr val="000000"/>
                </a:solidFill>
                <a:effectLst/>
                <a:latin typeface="Century Gothic" panose="020B0502020202020204" pitchFamily="34" charset="0"/>
              </a:rPr>
              <a:t>while helping us reduce waste and support our </a:t>
            </a:r>
          </a:p>
          <a:p>
            <a:pPr algn="l"/>
            <a:r>
              <a:rPr lang="en-GB" sz="1200" b="0" i="0">
                <a:solidFill>
                  <a:srgbClr val="000000"/>
                </a:solidFill>
                <a:effectLst/>
                <a:latin typeface="Century Gothic" panose="020B0502020202020204" pitchFamily="34" charset="0"/>
              </a:rPr>
              <a:t>school community.</a:t>
            </a: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A donations box will also be available, and we would be very grateful for any contributions of clean, good condition uniform that your children have outgrown. Donations will help us keep the shed stocked and ensure it remains a useful resource for everyone.</a:t>
            </a: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As this is a new initiative, we would love to hear your ideas. If there are other items that you feel would be helpful for families, please let us know. By working together, we can ensure the Uniform Shed meets the needs of our school community and helps support as many families as possible.</a:t>
            </a:r>
          </a:p>
          <a:p>
            <a:pPr algn="l" defTabSz="1117600"/>
            <a:endParaRPr lang="en-GB" sz="1200" b="1">
              <a:solidFill>
                <a:srgbClr val="000000"/>
              </a:solidFill>
              <a:latin typeface="Century Gothic" panose="020B0502020202020204" pitchFamily="34" charset="0"/>
            </a:endParaRPr>
          </a:p>
          <a:p>
            <a:pPr algn="l" defTabSz="1117600"/>
            <a:r>
              <a:rPr lang="en-GB" sz="1200">
                <a:solidFill>
                  <a:srgbClr val="000000"/>
                </a:solidFill>
                <a:effectLst/>
                <a:latin typeface="Century Gothic" panose="020B0502020202020204" pitchFamily="34" charset="0"/>
              </a:rPr>
              <a:t>		</a:t>
            </a:r>
            <a:endParaRPr lang="en-GB" sz="1200">
              <a:solidFill>
                <a:srgbClr val="000000"/>
              </a:solidFill>
              <a:latin typeface="Century Gothic" panose="020B0502020202020204" pitchFamily="34" charset="0"/>
            </a:endParaRPr>
          </a:p>
          <a:p>
            <a:pPr algn="l" defTabSz="990600"/>
            <a:endParaRPr lang="en-GB" sz="1200">
              <a:solidFill>
                <a:srgbClr val="000000"/>
              </a:solidFill>
              <a:latin typeface="Century Gothic" panose="020B0502020202020204" pitchFamily="34" charset="0"/>
            </a:endParaRPr>
          </a:p>
        </p:txBody>
      </p:sp>
      <p:pic>
        <p:nvPicPr>
          <p:cNvPr id="3" name="Picture 2">
            <a:extLst>
              <a:ext uri="{FF2B5EF4-FFF2-40B4-BE49-F238E27FC236}">
                <a16:creationId xmlns:a16="http://schemas.microsoft.com/office/drawing/2014/main" id="{45628941-2E5C-69B7-F194-89C78370C9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8974" y="709433"/>
            <a:ext cx="1793817" cy="1264641"/>
          </a:xfrm>
          <a:prstGeom prst="rect">
            <a:avLst/>
          </a:prstGeom>
        </p:spPr>
      </p:pic>
      <p:pic>
        <p:nvPicPr>
          <p:cNvPr id="4" name="Picture 3">
            <a:extLst>
              <a:ext uri="{FF2B5EF4-FFF2-40B4-BE49-F238E27FC236}">
                <a16:creationId xmlns:a16="http://schemas.microsoft.com/office/drawing/2014/main" id="{12F9A1F3-EF8F-4BCB-6A1A-DEBABC8C85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1337" y="6394794"/>
            <a:ext cx="1957348" cy="1464218"/>
          </a:xfrm>
          <a:prstGeom prst="rect">
            <a:avLst/>
          </a:prstGeom>
          <a:ln w="57150">
            <a:solidFill>
              <a:srgbClr val="000000"/>
            </a:solidFill>
          </a:ln>
        </p:spPr>
      </p:pic>
    </p:spTree>
    <p:extLst>
      <p:ext uri="{BB962C8B-B14F-4D97-AF65-F5344CB8AC3E}">
        <p14:creationId xmlns:p14="http://schemas.microsoft.com/office/powerpoint/2010/main" val="346078355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a:extLst>
              <a:ext uri="{FF2B5EF4-FFF2-40B4-BE49-F238E27FC236}">
                <a16:creationId xmlns:a16="http://schemas.microsoft.com/office/drawing/2014/main" id="{B4194E9C-7B8C-B3D9-4E40-FF4962683518}"/>
              </a:ext>
            </a:extLst>
          </p:cNvPr>
          <p:cNvSpPr/>
          <p:nvPr/>
        </p:nvSpPr>
        <p:spPr>
          <a:xfrm>
            <a:off x="685800" y="332508"/>
            <a:ext cx="6286500" cy="6283081"/>
          </a:xfrm>
          <a:prstGeom prst="roundRect">
            <a:avLst>
              <a:gd name="adj" fmla="val 9820"/>
            </a:avLst>
          </a:prstGeom>
          <a:solidFill>
            <a:srgbClr val="FFFFFF"/>
          </a:solidFill>
          <a:ln w="63500" cap="flat">
            <a:solidFill>
              <a:srgbClr val="000000"/>
            </a:solidFill>
            <a:prstDash val="solid"/>
            <a:miter lim="400000"/>
          </a:ln>
          <a:effectLst/>
        </p:spPr>
        <p:txBody>
          <a:bodyPr wrap="square" lIns="29516" tIns="29516" rIns="29516" bIns="29516" numCol="1" anchor="t">
            <a:noAutofit/>
          </a:bodyPr>
          <a:lstStyle/>
          <a:p>
            <a:r>
              <a:rPr lang="en-GB" sz="1200" b="1">
                <a:solidFill>
                  <a:srgbClr val="000000"/>
                </a:solidFill>
                <a:latin typeface="Century Gothic"/>
              </a:rPr>
              <a:t>LITTER PICK </a:t>
            </a:r>
            <a:endParaRPr lang="en-GB" sz="1200" b="1">
              <a:solidFill>
                <a:srgbClr val="000000"/>
              </a:solidFill>
              <a:latin typeface="Century Gothic" panose="020B0502020202020204" pitchFamily="34" charset="0"/>
            </a:endParaRPr>
          </a:p>
          <a:p>
            <a:pPr algn="l"/>
            <a:endParaRPr lang="en-GB" sz="1200">
              <a:solidFill>
                <a:srgbClr val="000000"/>
              </a:solidFill>
              <a:latin typeface="Century Gothic" panose="020B0502020202020204" pitchFamily="34" charset="0"/>
            </a:endParaRPr>
          </a:p>
          <a:p>
            <a:pPr algn="l"/>
            <a:r>
              <a:rPr lang="en-GB" sz="1200" i="0">
                <a:solidFill>
                  <a:srgbClr val="000000"/>
                </a:solidFill>
                <a:effectLst/>
                <a:latin typeface="Century Gothic" panose="020B0502020202020204" pitchFamily="34" charset="0"/>
              </a:rPr>
              <a:t>As part of their topic work based on the life </a:t>
            </a:r>
          </a:p>
          <a:p>
            <a:pPr algn="l"/>
            <a:r>
              <a:rPr lang="en-GB" sz="1200" i="0">
                <a:solidFill>
                  <a:srgbClr val="000000"/>
                </a:solidFill>
                <a:effectLst/>
                <a:latin typeface="Century Gothic" panose="020B0502020202020204" pitchFamily="34" charset="0"/>
              </a:rPr>
              <a:t>and work of Sir David Attenborough, pupils in </a:t>
            </a:r>
          </a:p>
          <a:p>
            <a:pPr algn="l"/>
            <a:r>
              <a:rPr lang="en-GB" sz="1200" i="0">
                <a:solidFill>
                  <a:srgbClr val="000000"/>
                </a:solidFill>
                <a:effectLst/>
                <a:latin typeface="Century Gothic" panose="020B0502020202020204" pitchFamily="34" charset="0"/>
              </a:rPr>
              <a:t>Woodpeckers and Robins classes took part in </a:t>
            </a:r>
          </a:p>
          <a:p>
            <a:pPr algn="l"/>
            <a:r>
              <a:rPr lang="en-GB" sz="1200" i="0">
                <a:solidFill>
                  <a:srgbClr val="000000"/>
                </a:solidFill>
                <a:effectLst/>
                <a:latin typeface="Century Gothic" panose="020B0502020202020204" pitchFamily="34" charset="0"/>
              </a:rPr>
              <a:t>a community litter pick around the school </a:t>
            </a:r>
          </a:p>
          <a:p>
            <a:pPr algn="l"/>
            <a:r>
              <a:rPr lang="en-GB" sz="1200" i="0">
                <a:solidFill>
                  <a:srgbClr val="000000"/>
                </a:solidFill>
                <a:effectLst/>
                <a:latin typeface="Century Gothic" panose="020B0502020202020204" pitchFamily="34" charset="0"/>
              </a:rPr>
              <a:t>grounds and village.</a:t>
            </a:r>
          </a:p>
          <a:p>
            <a:pPr algn="l"/>
            <a:endParaRPr lang="en-GB" sz="1200"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During the activity, the children discussed the </a:t>
            </a:r>
          </a:p>
          <a:p>
            <a:pPr algn="l"/>
            <a:r>
              <a:rPr lang="en-GB" sz="1200" i="0">
                <a:solidFill>
                  <a:srgbClr val="000000"/>
                </a:solidFill>
                <a:effectLst/>
                <a:latin typeface="Century Gothic" panose="020B0502020202020204" pitchFamily="34" charset="0"/>
              </a:rPr>
              <a:t>importance of caring for their local </a:t>
            </a:r>
          </a:p>
          <a:p>
            <a:pPr algn="l"/>
            <a:r>
              <a:rPr lang="en-GB" sz="1200" i="0">
                <a:solidFill>
                  <a:srgbClr val="000000"/>
                </a:solidFill>
                <a:effectLst/>
                <a:latin typeface="Century Gothic" panose="020B0502020202020204" pitchFamily="34" charset="0"/>
              </a:rPr>
              <a:t>environment and the impact that litter can </a:t>
            </a:r>
          </a:p>
          <a:p>
            <a:pPr algn="l"/>
            <a:r>
              <a:rPr lang="en-GB" sz="1200" i="0">
                <a:solidFill>
                  <a:srgbClr val="000000"/>
                </a:solidFill>
                <a:effectLst/>
                <a:latin typeface="Century Gothic" panose="020B0502020202020204" pitchFamily="34" charset="0"/>
              </a:rPr>
              <a:t>have on wildlife. They were excited to spot </a:t>
            </a:r>
          </a:p>
          <a:p>
            <a:pPr algn="l"/>
            <a:r>
              <a:rPr lang="en-GB" sz="1200" i="0">
                <a:solidFill>
                  <a:srgbClr val="000000"/>
                </a:solidFill>
                <a:effectLst/>
                <a:latin typeface="Century Gothic" panose="020B0502020202020204" pitchFamily="34" charset="0"/>
              </a:rPr>
              <a:t>Local animals, including birds and squirrels, </a:t>
            </a:r>
          </a:p>
          <a:p>
            <a:pPr algn="l"/>
            <a:r>
              <a:rPr lang="en-GB" sz="1200" i="0">
                <a:solidFill>
                  <a:srgbClr val="000000"/>
                </a:solidFill>
                <a:effectLst/>
                <a:latin typeface="Century Gothic" panose="020B0502020202020204" pitchFamily="34" charset="0"/>
              </a:rPr>
              <a:t>and talked about how discarded rubbish can </a:t>
            </a:r>
          </a:p>
          <a:p>
            <a:pPr algn="l"/>
            <a:r>
              <a:rPr lang="en-GB" sz="1200" i="0">
                <a:solidFill>
                  <a:srgbClr val="000000"/>
                </a:solidFill>
                <a:effectLst/>
                <a:latin typeface="Century Gothic" panose="020B0502020202020204" pitchFamily="34" charset="0"/>
              </a:rPr>
              <a:t>harm animals through injury, entanglement or </a:t>
            </a:r>
          </a:p>
          <a:p>
            <a:pPr algn="l"/>
            <a:r>
              <a:rPr lang="en-GB" sz="1200" i="0">
                <a:solidFill>
                  <a:srgbClr val="000000"/>
                </a:solidFill>
                <a:effectLst/>
                <a:latin typeface="Century Gothic" panose="020B0502020202020204" pitchFamily="34" charset="0"/>
              </a:rPr>
              <a:t>by being mistaken for food.</a:t>
            </a:r>
          </a:p>
          <a:p>
            <a:pPr algn="l"/>
            <a:endParaRPr lang="en-GB" sz="1200"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	The litter pick gave the children an opportunity to put 	their learning into action by helping to keep our local 	area clean while thinking about how we can all play 	a part in protecting the natural world.</a:t>
            </a:r>
          </a:p>
          <a:p>
            <a:pPr algn="l"/>
            <a:r>
              <a:rPr lang="en-GB" sz="1200" b="0" i="0">
                <a:solidFill>
                  <a:srgbClr val="000000"/>
                </a:solidFill>
                <a:effectLst/>
                <a:latin typeface="Century Gothic" panose="020B0502020202020204" pitchFamily="34" charset="0"/>
              </a:rPr>
              <a:t>	</a:t>
            </a:r>
          </a:p>
          <a:p>
            <a:pPr algn="l"/>
            <a:r>
              <a:rPr lang="en-GB" sz="1200">
                <a:solidFill>
                  <a:srgbClr val="000000"/>
                </a:solidFill>
                <a:latin typeface="Century Gothic" panose="020B0502020202020204" pitchFamily="34" charset="0"/>
              </a:rPr>
              <a:t>	</a:t>
            </a:r>
            <a:r>
              <a:rPr lang="en-GB" sz="1200" b="0" i="0">
                <a:solidFill>
                  <a:srgbClr val="000000"/>
                </a:solidFill>
                <a:effectLst/>
                <a:latin typeface="Century Gothic" panose="020B0502020202020204" pitchFamily="34" charset="0"/>
              </a:rPr>
              <a:t>We were very proud of the enthusiasm, teamwork 	and sense of responsibility shown by the children. 	They were fantastic ambassadors for the school and 	demonstrated how small actions can make a big		difference to our community and environment.</a:t>
            </a:r>
          </a:p>
          <a:p>
            <a:pPr algn="l" defTabSz="1117600"/>
            <a:r>
              <a:rPr lang="en-GB" sz="1200">
                <a:solidFill>
                  <a:srgbClr val="000000"/>
                </a:solidFill>
                <a:effectLst/>
                <a:latin typeface="Century Gothic" panose="020B0502020202020204" pitchFamily="34" charset="0"/>
              </a:rPr>
              <a:t>				</a:t>
            </a:r>
            <a:endParaRPr lang="en-GB" sz="1200">
              <a:solidFill>
                <a:srgbClr val="000000"/>
              </a:solidFill>
              <a:latin typeface="Century Gothic" panose="020B0502020202020204" pitchFamily="34" charset="0"/>
            </a:endParaRPr>
          </a:p>
          <a:p>
            <a:pPr algn="l" defTabSz="990600"/>
            <a:endParaRPr lang="en-GB" sz="1200">
              <a:solidFill>
                <a:srgbClr val="000000"/>
              </a:solidFill>
              <a:latin typeface="Century Gothic" panose="020B0502020202020204" pitchFamily="34" charset="0"/>
            </a:endParaRPr>
          </a:p>
        </p:txBody>
      </p:sp>
      <p:sp>
        <p:nvSpPr>
          <p:cNvPr id="9" name="Rounded Rectangle">
            <a:extLst>
              <a:ext uri="{FF2B5EF4-FFF2-40B4-BE49-F238E27FC236}">
                <a16:creationId xmlns:a16="http://schemas.microsoft.com/office/drawing/2014/main" id="{32A3F8BA-8268-90DD-E423-ED100934636B}"/>
              </a:ext>
            </a:extLst>
          </p:cNvPr>
          <p:cNvSpPr/>
          <p:nvPr/>
        </p:nvSpPr>
        <p:spPr>
          <a:xfrm>
            <a:off x="687050" y="6779162"/>
            <a:ext cx="6286500" cy="3522412"/>
          </a:xfrm>
          <a:prstGeom prst="roundRect">
            <a:avLst>
              <a:gd name="adj" fmla="val 9820"/>
            </a:avLst>
          </a:prstGeom>
          <a:solidFill>
            <a:srgbClr val="FFFFFF"/>
          </a:solidFill>
          <a:ln w="63500" cap="flat">
            <a:solidFill>
              <a:srgbClr val="000000"/>
            </a:solidFill>
            <a:prstDash val="solid"/>
            <a:miter lim="400000"/>
          </a:ln>
          <a:effectLst/>
        </p:spPr>
        <p:txBody>
          <a:bodyPr wrap="square" lIns="29516" tIns="29516" rIns="29516" bIns="29516" numCol="1" anchor="t">
            <a:noAutofit/>
          </a:bodyPr>
          <a:lstStyle/>
          <a:p>
            <a:r>
              <a:rPr lang="en-GB" sz="1200" b="1">
                <a:solidFill>
                  <a:srgbClr val="000000"/>
                </a:solidFill>
                <a:latin typeface="Century Gothic"/>
              </a:rPr>
              <a:t>MINERS RESCUE</a:t>
            </a:r>
          </a:p>
          <a:p>
            <a:pPr algn="l"/>
            <a:endParaRPr lang="en-GB" sz="1200" b="0"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As part of their work on the </a:t>
            </a:r>
            <a:r>
              <a:rPr lang="en-GB" sz="1200" i="0" err="1">
                <a:solidFill>
                  <a:srgbClr val="000000"/>
                </a:solidFill>
                <a:effectLst/>
                <a:latin typeface="Century Gothic" panose="020B0502020202020204" pitchFamily="34" charset="0"/>
              </a:rPr>
              <a:t>Gresford</a:t>
            </a:r>
            <a:r>
              <a:rPr lang="en-GB" sz="1200" i="0">
                <a:solidFill>
                  <a:srgbClr val="000000"/>
                </a:solidFill>
                <a:effectLst/>
                <a:latin typeface="Century Gothic" panose="020B0502020202020204" pitchFamily="34" charset="0"/>
              </a:rPr>
              <a:t> Mining Disaster, </a:t>
            </a:r>
          </a:p>
          <a:p>
            <a:pPr algn="l"/>
            <a:r>
              <a:rPr lang="en-GB" sz="1200" i="0">
                <a:solidFill>
                  <a:srgbClr val="000000"/>
                </a:solidFill>
                <a:effectLst/>
                <a:latin typeface="Century Gothic" panose="020B0502020202020204" pitchFamily="34" charset="0"/>
              </a:rPr>
              <a:t>Magpies Class visited the Wrexham Miners Project </a:t>
            </a:r>
          </a:p>
          <a:p>
            <a:pPr algn="l"/>
            <a:r>
              <a:rPr lang="en-GB" sz="1200" i="0">
                <a:solidFill>
                  <a:srgbClr val="000000"/>
                </a:solidFill>
                <a:effectLst/>
                <a:latin typeface="Century Gothic" panose="020B0502020202020204" pitchFamily="34" charset="0"/>
              </a:rPr>
              <a:t>to learn more about this significant event in our </a:t>
            </a:r>
          </a:p>
          <a:p>
            <a:pPr algn="l"/>
            <a:r>
              <a:rPr lang="en-GB" sz="1200" i="0">
                <a:solidFill>
                  <a:srgbClr val="000000"/>
                </a:solidFill>
                <a:effectLst/>
                <a:latin typeface="Century Gothic" panose="020B0502020202020204" pitchFamily="34" charset="0"/>
              </a:rPr>
              <a:t>local history.</a:t>
            </a:r>
          </a:p>
          <a:p>
            <a:pPr algn="l"/>
            <a:endParaRPr lang="en-GB" sz="1200"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During the visit, the children explored what life was </a:t>
            </a:r>
          </a:p>
          <a:p>
            <a:pPr algn="l"/>
            <a:r>
              <a:rPr lang="en-GB" sz="1200" i="0">
                <a:solidFill>
                  <a:srgbClr val="000000"/>
                </a:solidFill>
                <a:effectLst/>
                <a:latin typeface="Century Gothic" panose="020B0502020202020204" pitchFamily="34" charset="0"/>
              </a:rPr>
              <a:t>like for miners and gained a greater understanding </a:t>
            </a:r>
          </a:p>
          <a:p>
            <a:pPr algn="l"/>
            <a:r>
              <a:rPr lang="en-GB" sz="1200" i="0">
                <a:solidFill>
                  <a:srgbClr val="000000"/>
                </a:solidFill>
                <a:effectLst/>
                <a:latin typeface="Century Gothic" panose="020B0502020202020204" pitchFamily="34" charset="0"/>
              </a:rPr>
              <a:t>of the difficult and often dangerous conditions they </a:t>
            </a:r>
          </a:p>
          <a:p>
            <a:pPr algn="l"/>
            <a:r>
              <a:rPr lang="en-GB" sz="1200" i="0">
                <a:solidFill>
                  <a:srgbClr val="000000"/>
                </a:solidFill>
                <a:effectLst/>
                <a:latin typeface="Century Gothic" panose="020B0502020202020204" pitchFamily="34" charset="0"/>
              </a:rPr>
              <a:t>worked in. They learned about the impact the </a:t>
            </a:r>
          </a:p>
          <a:p>
            <a:pPr algn="l"/>
            <a:r>
              <a:rPr lang="en-GB" sz="1200" i="0">
                <a:solidFill>
                  <a:srgbClr val="000000"/>
                </a:solidFill>
                <a:effectLst/>
                <a:latin typeface="Century Gothic" panose="020B0502020202020204" pitchFamily="34" charset="0"/>
              </a:rPr>
              <a:t>disaster had on local families and communities and reflected on how important the mining industry was to the area.</a:t>
            </a:r>
          </a:p>
          <a:p>
            <a:pPr algn="l"/>
            <a:endParaRPr lang="en-GB" sz="1200"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The children asked thoughtful questions throughout the visit and represented the school brilliantly. The trip provided a valuable opportunity to deepen their understanding of local history and the people who helped shape our community.</a:t>
            </a:r>
          </a:p>
          <a:p>
            <a:endParaRPr lang="en-GB" sz="1200" b="1">
              <a:solidFill>
                <a:srgbClr val="000000"/>
              </a:solidFill>
              <a:latin typeface="Century Gothic"/>
            </a:endParaRPr>
          </a:p>
        </p:txBody>
      </p:sp>
      <p:pic>
        <p:nvPicPr>
          <p:cNvPr id="2" name="Picture 1">
            <a:extLst>
              <a:ext uri="{FF2B5EF4-FFF2-40B4-BE49-F238E27FC236}">
                <a16:creationId xmlns:a16="http://schemas.microsoft.com/office/drawing/2014/main" id="{FF0C0D8E-4C37-408A-A218-5EBC2C4CD083}"/>
              </a:ext>
            </a:extLst>
          </p:cNvPr>
          <p:cNvPicPr>
            <a:picLocks noChangeAspect="1"/>
          </p:cNvPicPr>
          <p:nvPr/>
        </p:nvPicPr>
        <p:blipFill>
          <a:blip r:embed="rId2" cstate="print">
            <a:extLst>
              <a:ext uri="{28A0092B-C50C-407E-A947-70E740481C1C}">
                <a14:useLocalDpi xmlns:a14="http://schemas.microsoft.com/office/drawing/2010/main" val="0"/>
              </a:ext>
            </a:extLst>
          </a:blip>
          <a:srcRect l="35976" t="11685" r="32280" b="24838"/>
          <a:stretch>
            <a:fillRect/>
          </a:stretch>
        </p:blipFill>
        <p:spPr>
          <a:xfrm>
            <a:off x="928256" y="3718736"/>
            <a:ext cx="1691905" cy="2351000"/>
          </a:xfrm>
          <a:prstGeom prst="rect">
            <a:avLst/>
          </a:prstGeom>
          <a:ln w="57150">
            <a:solidFill>
              <a:srgbClr val="000000"/>
            </a:solidFill>
          </a:ln>
        </p:spPr>
      </p:pic>
      <p:pic>
        <p:nvPicPr>
          <p:cNvPr id="3" name="Picture 2">
            <a:extLst>
              <a:ext uri="{FF2B5EF4-FFF2-40B4-BE49-F238E27FC236}">
                <a16:creationId xmlns:a16="http://schemas.microsoft.com/office/drawing/2014/main" id="{E871FEBE-73A5-42BC-42A7-0C1A650FA485}"/>
              </a:ext>
            </a:extLst>
          </p:cNvPr>
          <p:cNvPicPr>
            <a:picLocks noChangeAspect="1"/>
          </p:cNvPicPr>
          <p:nvPr/>
        </p:nvPicPr>
        <p:blipFill>
          <a:blip r:embed="rId3" cstate="print">
            <a:extLst>
              <a:ext uri="{28A0092B-C50C-407E-A947-70E740481C1C}">
                <a14:useLocalDpi xmlns:a14="http://schemas.microsoft.com/office/drawing/2010/main" val="0"/>
              </a:ext>
            </a:extLst>
          </a:blip>
          <a:srcRect l="34637" t="11776" r="32209" b="26235"/>
          <a:stretch>
            <a:fillRect/>
          </a:stretch>
        </p:blipFill>
        <p:spPr>
          <a:xfrm>
            <a:off x="4649121" y="868386"/>
            <a:ext cx="1933227" cy="2511844"/>
          </a:xfrm>
          <a:prstGeom prst="rect">
            <a:avLst/>
          </a:prstGeom>
          <a:ln w="57150">
            <a:solidFill>
              <a:srgbClr val="000000"/>
            </a:solidFill>
          </a:ln>
        </p:spPr>
      </p:pic>
      <p:pic>
        <p:nvPicPr>
          <p:cNvPr id="4" name="Picture 3">
            <a:extLst>
              <a:ext uri="{FF2B5EF4-FFF2-40B4-BE49-F238E27FC236}">
                <a16:creationId xmlns:a16="http://schemas.microsoft.com/office/drawing/2014/main" id="{C279EE59-9F88-9177-6B3E-36E02F842513}"/>
              </a:ext>
            </a:extLst>
          </p:cNvPr>
          <p:cNvPicPr>
            <a:picLocks noChangeAspect="1"/>
          </p:cNvPicPr>
          <p:nvPr/>
        </p:nvPicPr>
        <p:blipFill>
          <a:blip r:embed="rId4" cstate="print">
            <a:extLst>
              <a:ext uri="{28A0092B-C50C-407E-A947-70E740481C1C}">
                <a14:useLocalDpi xmlns:a14="http://schemas.microsoft.com/office/drawing/2010/main" val="0"/>
              </a:ext>
            </a:extLst>
          </a:blip>
          <a:srcRect l="42138" t="41118" r="15300" b="15240"/>
          <a:stretch>
            <a:fillRect/>
          </a:stretch>
        </p:blipFill>
        <p:spPr>
          <a:xfrm>
            <a:off x="4746884" y="7320196"/>
            <a:ext cx="2056984" cy="1465705"/>
          </a:xfrm>
          <a:prstGeom prst="rect">
            <a:avLst/>
          </a:prstGeom>
          <a:ln w="57150">
            <a:solidFill>
              <a:srgbClr val="000000"/>
            </a:solidFill>
          </a:ln>
        </p:spPr>
      </p:pic>
    </p:spTree>
    <p:extLst>
      <p:ext uri="{BB962C8B-B14F-4D97-AF65-F5344CB8AC3E}">
        <p14:creationId xmlns:p14="http://schemas.microsoft.com/office/powerpoint/2010/main" val="285490837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a:extLst>
              <a:ext uri="{FF2B5EF4-FFF2-40B4-BE49-F238E27FC236}">
                <a16:creationId xmlns:a16="http://schemas.microsoft.com/office/drawing/2014/main" id="{B2FC791F-4D5F-CE00-7200-DB7FC79D629D}"/>
              </a:ext>
            </a:extLst>
          </p:cNvPr>
          <p:cNvSpPr/>
          <p:nvPr/>
        </p:nvSpPr>
        <p:spPr>
          <a:xfrm>
            <a:off x="397740" y="5346699"/>
            <a:ext cx="6761019" cy="4505139"/>
          </a:xfrm>
          <a:prstGeom prst="roundRect">
            <a:avLst>
              <a:gd name="adj" fmla="val 9820"/>
            </a:avLst>
          </a:prstGeom>
          <a:solidFill>
            <a:srgbClr val="FFFFFF"/>
          </a:solidFill>
          <a:ln w="63500" cap="flat">
            <a:solidFill>
              <a:srgbClr val="000000"/>
            </a:solidFill>
            <a:prstDash val="solid"/>
            <a:miter lim="400000"/>
          </a:ln>
          <a:effectLst/>
        </p:spPr>
        <p:txBody>
          <a:bodyPr wrap="square" lIns="29516" tIns="29516" rIns="29516" bIns="29516" numCol="1" anchor="t">
            <a:noAutofit/>
          </a:bodyPr>
          <a:lstStyle/>
          <a:p>
            <a:r>
              <a:rPr lang="en-GB" sz="1200" b="1">
                <a:solidFill>
                  <a:srgbClr val="000000"/>
                </a:solidFill>
                <a:latin typeface="Century Gothic" panose="020B0502020202020204" pitchFamily="34" charset="0"/>
              </a:rPr>
              <a:t>CRICKET</a:t>
            </a:r>
            <a:endParaRPr lang="en-US" sz="1200">
              <a:latin typeface="Century Gothic" panose="020B0502020202020204" pitchFamily="34" charset="0"/>
            </a:endParaRPr>
          </a:p>
          <a:p>
            <a:endParaRPr lang="en-GB" sz="1200" b="1"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This half term, </a:t>
            </a:r>
            <a:r>
              <a:rPr lang="en-GB" sz="1200" i="0">
                <a:solidFill>
                  <a:srgbClr val="000000"/>
                </a:solidFill>
                <a:effectLst/>
                <a:latin typeface="Century Gothic" panose="020B0502020202020204" pitchFamily="34" charset="0"/>
              </a:rPr>
              <a:t>all of our junior pupils have </a:t>
            </a:r>
          </a:p>
          <a:p>
            <a:pPr algn="l"/>
            <a:r>
              <a:rPr lang="en-GB" sz="1200" i="0">
                <a:solidFill>
                  <a:srgbClr val="000000"/>
                </a:solidFill>
                <a:effectLst/>
                <a:latin typeface="Century Gothic" panose="020B0502020202020204" pitchFamily="34" charset="0"/>
              </a:rPr>
              <a:t>been enjoying free cricket coaching </a:t>
            </a:r>
          </a:p>
          <a:p>
            <a:pPr algn="l"/>
            <a:r>
              <a:rPr lang="en-GB" sz="1200" i="0">
                <a:solidFill>
                  <a:srgbClr val="000000"/>
                </a:solidFill>
                <a:effectLst/>
                <a:latin typeface="Century Gothic" panose="020B0502020202020204" pitchFamily="34" charset="0"/>
              </a:rPr>
              <a:t>sessions delivered by Cricket Wales.</a:t>
            </a: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The sessions have given children the </a:t>
            </a:r>
          </a:p>
          <a:p>
            <a:pPr algn="l"/>
            <a:r>
              <a:rPr lang="en-GB" sz="1200" b="0" i="0">
                <a:solidFill>
                  <a:srgbClr val="000000"/>
                </a:solidFill>
                <a:effectLst/>
                <a:latin typeface="Century Gothic" panose="020B0502020202020204" pitchFamily="34" charset="0"/>
              </a:rPr>
              <a:t>opportunity to develop a range of </a:t>
            </a:r>
          </a:p>
          <a:p>
            <a:pPr algn="l"/>
            <a:r>
              <a:rPr lang="en-GB" sz="1200" b="0" i="0">
                <a:solidFill>
                  <a:srgbClr val="000000"/>
                </a:solidFill>
                <a:effectLst/>
                <a:latin typeface="Century Gothic" panose="020B0502020202020204" pitchFamily="34" charset="0"/>
              </a:rPr>
              <a:t>cricket skills, including batting, bowling, </a:t>
            </a:r>
          </a:p>
          <a:p>
            <a:pPr algn="l"/>
            <a:r>
              <a:rPr lang="en-GB" sz="1200" b="0" i="0">
                <a:solidFill>
                  <a:srgbClr val="000000"/>
                </a:solidFill>
                <a:effectLst/>
                <a:latin typeface="Century Gothic" panose="020B0502020202020204" pitchFamily="34" charset="0"/>
              </a:rPr>
              <a:t>catching and teamwork, while also </a:t>
            </a:r>
          </a:p>
          <a:p>
            <a:pPr algn="l"/>
            <a:r>
              <a:rPr lang="en-GB" sz="1200" b="0" i="0">
                <a:solidFill>
                  <a:srgbClr val="000000"/>
                </a:solidFill>
                <a:effectLst/>
                <a:latin typeface="Century Gothic" panose="020B0502020202020204" pitchFamily="34" charset="0"/>
              </a:rPr>
              <a:t>encouraging participation in physical </a:t>
            </a:r>
          </a:p>
          <a:p>
            <a:pPr algn="l"/>
            <a:r>
              <a:rPr lang="en-GB" sz="1200" b="0" i="0">
                <a:solidFill>
                  <a:srgbClr val="000000"/>
                </a:solidFill>
                <a:effectLst/>
                <a:latin typeface="Century Gothic" panose="020B0502020202020204" pitchFamily="34" charset="0"/>
              </a:rPr>
              <a:t>activity and sport.</a:t>
            </a: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We are very grateful to Cricket Wales for </a:t>
            </a:r>
          </a:p>
          <a:p>
            <a:pPr algn="l"/>
            <a:r>
              <a:rPr lang="en-GB" sz="1200" b="0" i="0">
                <a:solidFill>
                  <a:srgbClr val="000000"/>
                </a:solidFill>
                <a:effectLst/>
                <a:latin typeface="Century Gothic" panose="020B0502020202020204" pitchFamily="34" charset="0"/>
              </a:rPr>
              <a:t>providing this experience free of charge. </a:t>
            </a:r>
          </a:p>
          <a:p>
            <a:pPr algn="l"/>
            <a:r>
              <a:rPr lang="en-GB" sz="1200" b="0" i="0">
                <a:solidFill>
                  <a:srgbClr val="000000"/>
                </a:solidFill>
                <a:effectLst/>
                <a:latin typeface="Century Gothic" panose="020B0502020202020204" pitchFamily="34" charset="0"/>
              </a:rPr>
              <a:t>Opportunities such as these help to raise the profile of cricket within the school and give pupils the chance to try a sport with the help of trained specialists.</a:t>
            </a:r>
          </a:p>
          <a:p>
            <a:pPr algn="l"/>
            <a:endParaRPr lang="en-GB" sz="1200" b="0"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The children have shown great enthusiasm during the sessions and have thoroughly enjoyed learning new skills from specialist coaches. We hope that this experience will inspire more children to take an interest in cricket and continue participating in sport both in and out of school.</a:t>
            </a:r>
          </a:p>
          <a:p>
            <a:endParaRPr lang="en-GB" sz="1200">
              <a:solidFill>
                <a:srgbClr val="000000"/>
              </a:solidFill>
              <a:latin typeface="Century Gothic" panose="020B0502020202020204" pitchFamily="34" charset="0"/>
            </a:endParaRPr>
          </a:p>
        </p:txBody>
      </p:sp>
      <p:sp>
        <p:nvSpPr>
          <p:cNvPr id="2" name="Rounded Rectangle">
            <a:extLst>
              <a:ext uri="{FF2B5EF4-FFF2-40B4-BE49-F238E27FC236}">
                <a16:creationId xmlns:a16="http://schemas.microsoft.com/office/drawing/2014/main" id="{74E752A8-E8AD-2FFD-E903-F1F21C181094}"/>
              </a:ext>
            </a:extLst>
          </p:cNvPr>
          <p:cNvSpPr/>
          <p:nvPr/>
        </p:nvSpPr>
        <p:spPr>
          <a:xfrm>
            <a:off x="397740" y="300943"/>
            <a:ext cx="6761019" cy="4726140"/>
          </a:xfrm>
          <a:prstGeom prst="roundRect">
            <a:avLst>
              <a:gd name="adj" fmla="val 9820"/>
            </a:avLst>
          </a:prstGeom>
          <a:solidFill>
            <a:srgbClr val="FFFFFF"/>
          </a:solidFill>
          <a:ln w="63500" cap="flat">
            <a:solidFill>
              <a:srgbClr val="000000"/>
            </a:solidFill>
            <a:prstDash val="solid"/>
            <a:miter lim="400000"/>
          </a:ln>
          <a:effectLst/>
        </p:spPr>
        <p:txBody>
          <a:bodyPr wrap="square" lIns="29516" tIns="29516" rIns="29516" bIns="29516" numCol="1" anchor="t">
            <a:noAutofit/>
          </a:bodyPr>
          <a:lstStyle/>
          <a:p>
            <a:r>
              <a:rPr lang="en-GB" sz="1200" b="1">
                <a:solidFill>
                  <a:srgbClr val="000000"/>
                </a:solidFill>
                <a:latin typeface="Century Gothic" panose="020B0502020202020204" pitchFamily="34" charset="0"/>
              </a:rPr>
              <a:t>JUNIOR ART SESSIONS</a:t>
            </a:r>
            <a:endParaRPr lang="en-US" sz="1200">
              <a:latin typeface="Century Gothic" panose="020B0502020202020204" pitchFamily="34" charset="0"/>
            </a:endParaRPr>
          </a:p>
          <a:p>
            <a:pPr algn="l"/>
            <a:endParaRPr lang="en-GB" sz="1200" b="1" i="0">
              <a:solidFill>
                <a:srgbClr val="000000"/>
              </a:solidFill>
              <a:effectLst/>
              <a:latin typeface="Century Gothic" panose="020B0502020202020204" pitchFamily="34" charset="0"/>
            </a:endParaRPr>
          </a:p>
          <a:p>
            <a:pPr algn="l"/>
            <a:r>
              <a:rPr lang="en-GB" sz="1200" b="0" i="0">
                <a:solidFill>
                  <a:srgbClr val="000000"/>
                </a:solidFill>
                <a:effectLst/>
                <a:latin typeface="Century Gothic" panose="020B0502020202020204" pitchFamily="34" charset="0"/>
              </a:rPr>
              <a:t>This half ter</a:t>
            </a:r>
            <a:r>
              <a:rPr lang="en-GB" sz="1200" i="0">
                <a:solidFill>
                  <a:srgbClr val="000000"/>
                </a:solidFill>
                <a:effectLst/>
                <a:latin typeface="Century Gothic" panose="020B0502020202020204" pitchFamily="34" charset="0"/>
              </a:rPr>
              <a:t>m, we have been delighted to welcome </a:t>
            </a:r>
          </a:p>
          <a:p>
            <a:pPr algn="l"/>
            <a:r>
              <a:rPr lang="en-GB" sz="1200" i="0" err="1">
                <a:solidFill>
                  <a:srgbClr val="000000"/>
                </a:solidFill>
                <a:effectLst/>
                <a:latin typeface="Century Gothic" panose="020B0502020202020204" pitchFamily="34" charset="0"/>
              </a:rPr>
              <a:t>Elin</a:t>
            </a:r>
            <a:r>
              <a:rPr lang="en-GB" sz="1200" i="0">
                <a:solidFill>
                  <a:srgbClr val="000000"/>
                </a:solidFill>
                <a:effectLst/>
                <a:latin typeface="Century Gothic" panose="020B0502020202020204" pitchFamily="34" charset="0"/>
              </a:rPr>
              <a:t>, a local artist, into school to work with our pupils </a:t>
            </a:r>
          </a:p>
          <a:p>
            <a:pPr algn="l"/>
            <a:r>
              <a:rPr lang="en-GB" sz="1200" i="0">
                <a:solidFill>
                  <a:srgbClr val="000000"/>
                </a:solidFill>
                <a:effectLst/>
                <a:latin typeface="Century Gothic" panose="020B0502020202020204" pitchFamily="34" charset="0"/>
              </a:rPr>
              <a:t>on a range of creative projects.</a:t>
            </a:r>
          </a:p>
          <a:p>
            <a:pPr algn="l"/>
            <a:endParaRPr lang="en-GB" sz="1200"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The children have taken part in a variety of activities </a:t>
            </a:r>
          </a:p>
          <a:p>
            <a:pPr algn="l"/>
            <a:r>
              <a:rPr lang="en-GB" sz="1200" i="0">
                <a:solidFill>
                  <a:srgbClr val="000000"/>
                </a:solidFill>
                <a:effectLst/>
                <a:latin typeface="Century Gothic" panose="020B0502020202020204" pitchFamily="34" charset="0"/>
              </a:rPr>
              <a:t>Linked to art, drama and music, exploring Welsh </a:t>
            </a:r>
          </a:p>
          <a:p>
            <a:pPr algn="l"/>
            <a:r>
              <a:rPr lang="en-GB" sz="1200" i="0">
                <a:solidFill>
                  <a:srgbClr val="000000"/>
                </a:solidFill>
                <a:effectLst/>
                <a:latin typeface="Century Gothic" panose="020B0502020202020204" pitchFamily="34" charset="0"/>
              </a:rPr>
              <a:t>culture and expressing their own ideas through </a:t>
            </a:r>
          </a:p>
          <a:p>
            <a:pPr algn="l"/>
            <a:r>
              <a:rPr lang="en-GB" sz="1200" i="0">
                <a:solidFill>
                  <a:srgbClr val="000000"/>
                </a:solidFill>
                <a:effectLst/>
                <a:latin typeface="Century Gothic" panose="020B0502020202020204" pitchFamily="34" charset="0"/>
              </a:rPr>
              <a:t>different creative</a:t>
            </a:r>
            <a:r>
              <a:rPr lang="en-GB" sz="1200">
                <a:solidFill>
                  <a:srgbClr val="000000"/>
                </a:solidFill>
                <a:latin typeface="Century Gothic" panose="020B0502020202020204" pitchFamily="34" charset="0"/>
              </a:rPr>
              <a:t> </a:t>
            </a:r>
            <a:r>
              <a:rPr lang="en-GB" sz="1200" i="0">
                <a:solidFill>
                  <a:srgbClr val="000000"/>
                </a:solidFill>
                <a:effectLst/>
                <a:latin typeface="Century Gothic" panose="020B0502020202020204" pitchFamily="34" charset="0"/>
              </a:rPr>
              <a:t>forms. The sessions have </a:t>
            </a:r>
          </a:p>
          <a:p>
            <a:pPr algn="l"/>
            <a:r>
              <a:rPr lang="en-GB" sz="1200" i="0">
                <a:solidFill>
                  <a:srgbClr val="000000"/>
                </a:solidFill>
                <a:effectLst/>
                <a:latin typeface="Century Gothic" panose="020B0502020202020204" pitchFamily="34" charset="0"/>
              </a:rPr>
              <a:t>encouraged teamwork, imagination and confidence,</a:t>
            </a:r>
          </a:p>
          <a:p>
            <a:pPr algn="l"/>
            <a:r>
              <a:rPr lang="en-GB" sz="1200" i="0">
                <a:solidFill>
                  <a:srgbClr val="000000"/>
                </a:solidFill>
                <a:effectLst/>
                <a:latin typeface="Century Gothic" panose="020B0502020202020204" pitchFamily="34" charset="0"/>
              </a:rPr>
              <a:t>while giving pupils the opportunity to develop new </a:t>
            </a:r>
          </a:p>
          <a:p>
            <a:pPr algn="l"/>
            <a:r>
              <a:rPr lang="en-GB" sz="1200" i="0">
                <a:solidFill>
                  <a:srgbClr val="000000"/>
                </a:solidFill>
                <a:effectLst/>
                <a:latin typeface="Century Gothic" panose="020B0502020202020204" pitchFamily="34" charset="0"/>
              </a:rPr>
              <a:t>skills and talents.</a:t>
            </a:r>
          </a:p>
          <a:p>
            <a:pPr algn="l"/>
            <a:endParaRPr lang="en-GB" sz="1200"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One of the highlights of the project was the children </a:t>
            </a:r>
          </a:p>
          <a:p>
            <a:pPr algn="l"/>
            <a:r>
              <a:rPr lang="en-GB" sz="1200" i="0">
                <a:solidFill>
                  <a:srgbClr val="000000"/>
                </a:solidFill>
                <a:effectLst/>
                <a:latin typeface="Century Gothic" panose="020B0502020202020204" pitchFamily="34" charset="0"/>
              </a:rPr>
              <a:t>creating their own Welsh folk song. They thoroughly </a:t>
            </a:r>
          </a:p>
          <a:p>
            <a:pPr algn="l"/>
            <a:r>
              <a:rPr lang="en-GB" sz="1200" i="0">
                <a:solidFill>
                  <a:srgbClr val="000000"/>
                </a:solidFill>
                <a:effectLst/>
                <a:latin typeface="Century Gothic" panose="020B0502020202020204" pitchFamily="34" charset="0"/>
              </a:rPr>
              <a:t>enjoyed the process of developing lyrics, exploring </a:t>
            </a:r>
          </a:p>
          <a:p>
            <a:pPr algn="l"/>
            <a:r>
              <a:rPr lang="en-GB" sz="1200" i="0">
                <a:solidFill>
                  <a:srgbClr val="000000"/>
                </a:solidFill>
                <a:effectLst/>
                <a:latin typeface="Century Gothic" panose="020B0502020202020204" pitchFamily="34" charset="0"/>
              </a:rPr>
              <a:t>traditional themes and performing their work together.</a:t>
            </a:r>
          </a:p>
          <a:p>
            <a:pPr algn="l"/>
            <a:endParaRPr lang="en-GB" sz="1200" i="0">
              <a:solidFill>
                <a:srgbClr val="000000"/>
              </a:solidFill>
              <a:effectLst/>
              <a:latin typeface="Century Gothic" panose="020B0502020202020204" pitchFamily="34" charset="0"/>
            </a:endParaRPr>
          </a:p>
          <a:p>
            <a:pPr algn="l"/>
            <a:r>
              <a:rPr lang="en-GB" sz="1200" i="0">
                <a:solidFill>
                  <a:srgbClr val="000000"/>
                </a:solidFill>
                <a:effectLst/>
                <a:latin typeface="Century Gothic" panose="020B0502020202020204" pitchFamily="34" charset="0"/>
              </a:rPr>
              <a:t>We are very grateful to </a:t>
            </a:r>
            <a:r>
              <a:rPr lang="en-GB" sz="1200" i="0" err="1">
                <a:solidFill>
                  <a:srgbClr val="000000"/>
                </a:solidFill>
                <a:effectLst/>
                <a:latin typeface="Century Gothic" panose="020B0502020202020204" pitchFamily="34" charset="0"/>
              </a:rPr>
              <a:t>Elin</a:t>
            </a:r>
            <a:r>
              <a:rPr lang="en-GB" sz="1200" i="0">
                <a:solidFill>
                  <a:srgbClr val="000000"/>
                </a:solidFill>
                <a:effectLst/>
                <a:latin typeface="Century Gothic" panose="020B0502020202020204" pitchFamily="34" charset="0"/>
              </a:rPr>
              <a:t> for sharing her expertise </a:t>
            </a:r>
          </a:p>
          <a:p>
            <a:pPr algn="l"/>
            <a:r>
              <a:rPr lang="en-GB" sz="1200" i="0">
                <a:solidFill>
                  <a:srgbClr val="000000"/>
                </a:solidFill>
                <a:effectLst/>
                <a:latin typeface="Century Gothic" panose="020B0502020202020204" pitchFamily="34" charset="0"/>
              </a:rPr>
              <a:t>and inspiring our pupils. The children have embraced </a:t>
            </a:r>
          </a:p>
          <a:p>
            <a:pPr algn="l"/>
            <a:r>
              <a:rPr lang="en-GB" sz="1200" i="0">
                <a:solidFill>
                  <a:srgbClr val="000000"/>
                </a:solidFill>
                <a:effectLst/>
                <a:latin typeface="Century Gothic" panose="020B0502020202020204" pitchFamily="34" charset="0"/>
              </a:rPr>
              <a:t>every activity with enthusiasm and creativity, and it </a:t>
            </a:r>
          </a:p>
          <a:p>
            <a:pPr algn="l"/>
            <a:r>
              <a:rPr lang="en-GB" sz="1200" i="0">
                <a:solidFill>
                  <a:srgbClr val="000000"/>
                </a:solidFill>
                <a:effectLst/>
                <a:latin typeface="Century Gothic" panose="020B0502020202020204" pitchFamily="34" charset="0"/>
              </a:rPr>
              <a:t>has been wonderful to see them enjoying the arts in </a:t>
            </a:r>
          </a:p>
          <a:p>
            <a:pPr algn="l"/>
            <a:r>
              <a:rPr lang="en-GB" sz="1200" i="0">
                <a:solidFill>
                  <a:srgbClr val="000000"/>
                </a:solidFill>
                <a:effectLst/>
                <a:latin typeface="Century Gothic" panose="020B0502020202020204" pitchFamily="34" charset="0"/>
              </a:rPr>
              <a:t>so many different ways.</a:t>
            </a:r>
          </a:p>
          <a:p>
            <a:pPr algn="l">
              <a:tabLst>
                <a:tab pos="1436688" algn="l"/>
              </a:tabLst>
            </a:pPr>
            <a:endParaRPr lang="en-GB" sz="1200">
              <a:solidFill>
                <a:srgbClr val="000000"/>
              </a:solidFill>
              <a:latin typeface="Century Gothic" panose="020B0502020202020204" pitchFamily="34" charset="0"/>
            </a:endParaRPr>
          </a:p>
        </p:txBody>
      </p:sp>
      <p:pic>
        <p:nvPicPr>
          <p:cNvPr id="3" name="Picture 2">
            <a:extLst>
              <a:ext uri="{FF2B5EF4-FFF2-40B4-BE49-F238E27FC236}">
                <a16:creationId xmlns:a16="http://schemas.microsoft.com/office/drawing/2014/main" id="{E8DCED5D-F12B-F68F-0B92-DD297D9695D4}"/>
              </a:ext>
            </a:extLst>
          </p:cNvPr>
          <p:cNvPicPr>
            <a:picLocks noChangeAspect="1"/>
          </p:cNvPicPr>
          <p:nvPr/>
        </p:nvPicPr>
        <p:blipFill>
          <a:blip r:embed="rId2" cstate="print">
            <a:extLst>
              <a:ext uri="{28A0092B-C50C-407E-A947-70E740481C1C}">
                <a14:useLocalDpi xmlns:a14="http://schemas.microsoft.com/office/drawing/2010/main" val="0"/>
              </a:ext>
            </a:extLst>
          </a:blip>
          <a:srcRect l="41692" t="26894" r="14937" b="26372"/>
          <a:stretch>
            <a:fillRect/>
          </a:stretch>
        </p:blipFill>
        <p:spPr>
          <a:xfrm>
            <a:off x="4689455" y="987511"/>
            <a:ext cx="2238872" cy="1676502"/>
          </a:xfrm>
          <a:prstGeom prst="rect">
            <a:avLst/>
          </a:prstGeom>
          <a:ln w="57150">
            <a:solidFill>
              <a:srgbClr val="000000"/>
            </a:solidFill>
          </a:ln>
        </p:spPr>
      </p:pic>
      <p:pic>
        <p:nvPicPr>
          <p:cNvPr id="4" name="Picture 3">
            <a:extLst>
              <a:ext uri="{FF2B5EF4-FFF2-40B4-BE49-F238E27FC236}">
                <a16:creationId xmlns:a16="http://schemas.microsoft.com/office/drawing/2014/main" id="{B5817AE0-DB91-0FAE-2DF5-71DAA652B29F}"/>
              </a:ext>
            </a:extLst>
          </p:cNvPr>
          <p:cNvPicPr>
            <a:picLocks noChangeAspect="1"/>
          </p:cNvPicPr>
          <p:nvPr/>
        </p:nvPicPr>
        <p:blipFill>
          <a:blip r:embed="rId3" cstate="print">
            <a:extLst>
              <a:ext uri="{28A0092B-C50C-407E-A947-70E740481C1C}">
                <a14:useLocalDpi xmlns:a14="http://schemas.microsoft.com/office/drawing/2010/main" val="0"/>
              </a:ext>
            </a:extLst>
          </a:blip>
          <a:srcRect l="41278" t="22722" r="15102" b="33659"/>
          <a:stretch>
            <a:fillRect/>
          </a:stretch>
        </p:blipFill>
        <p:spPr>
          <a:xfrm>
            <a:off x="4725754" y="2843843"/>
            <a:ext cx="2202573" cy="1530601"/>
          </a:xfrm>
          <a:prstGeom prst="rect">
            <a:avLst/>
          </a:prstGeom>
          <a:ln w="57150">
            <a:solidFill>
              <a:srgbClr val="000000"/>
            </a:solidFill>
          </a:ln>
        </p:spPr>
      </p:pic>
      <p:pic>
        <p:nvPicPr>
          <p:cNvPr id="5" name="Picture 4">
            <a:extLst>
              <a:ext uri="{FF2B5EF4-FFF2-40B4-BE49-F238E27FC236}">
                <a16:creationId xmlns:a16="http://schemas.microsoft.com/office/drawing/2014/main" id="{5C536B78-BA45-DE4B-6F36-908F2F1C242D}"/>
              </a:ext>
            </a:extLst>
          </p:cNvPr>
          <p:cNvPicPr>
            <a:picLocks noChangeAspect="1"/>
          </p:cNvPicPr>
          <p:nvPr/>
        </p:nvPicPr>
        <p:blipFill>
          <a:blip r:embed="rId4" cstate="print">
            <a:extLst>
              <a:ext uri="{28A0092B-C50C-407E-A947-70E740481C1C}">
                <a14:useLocalDpi xmlns:a14="http://schemas.microsoft.com/office/drawing/2010/main" val="0"/>
              </a:ext>
            </a:extLst>
          </a:blip>
          <a:srcRect t="19544"/>
          <a:stretch>
            <a:fillRect/>
          </a:stretch>
        </p:blipFill>
        <p:spPr>
          <a:xfrm>
            <a:off x="3778250" y="5980706"/>
            <a:ext cx="3067498" cy="2161534"/>
          </a:xfrm>
          <a:prstGeom prst="rect">
            <a:avLst/>
          </a:prstGeom>
          <a:ln w="57150">
            <a:solidFill>
              <a:srgbClr val="000000"/>
            </a:solidFill>
          </a:ln>
        </p:spPr>
      </p:pic>
    </p:spTree>
    <p:extLst>
      <p:ext uri="{BB962C8B-B14F-4D97-AF65-F5344CB8AC3E}">
        <p14:creationId xmlns:p14="http://schemas.microsoft.com/office/powerpoint/2010/main" val="2047091309"/>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29516" tIns="29516" rIns="29516" bIns="29516" numCol="1" spcCol="38100" rtlCol="0" anchor="ctr">
        <a:spAutoFit/>
      </a:bodyPr>
      <a:lstStyle>
        <a:defPPr marL="0" marR="0" indent="0" algn="ctr" defTabSz="1901001"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29516" tIns="29516" rIns="29516" bIns="29516" numCol="1" spcCol="38100" rtlCol="0" anchor="ctr">
        <a:spAutoFit/>
      </a:bodyPr>
      <a:lstStyle>
        <a:defPPr marL="0" marR="0" indent="0" algn="ctr" defTabSz="1901001"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29516" tIns="29516" rIns="29516" bIns="29516" numCol="1" spcCol="38100" rtlCol="0" anchor="ctr">
        <a:spAutoFit/>
      </a:bodyPr>
      <a:lstStyle>
        <a:defPPr marL="0" marR="0" indent="0" algn="ctr" defTabSz="1901001"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29516" tIns="29516" rIns="29516" bIns="29516" numCol="1" spcCol="38100" rtlCol="0" anchor="ctr">
        <a:spAutoFit/>
      </a:bodyPr>
      <a:lstStyle>
        <a:defPPr marL="0" marR="0" indent="0" algn="ctr" defTabSz="1901001"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2bcb41b-b35a-40a5-96fc-83bd6346d6d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C2074D4F7439C4F9484684A2E3F45D7" ma:contentTypeVersion="10" ma:contentTypeDescription="Create a new document." ma:contentTypeScope="" ma:versionID="0c0606bc8f082e58c5fed1155742664d">
  <xsd:schema xmlns:xsd="http://www.w3.org/2001/XMLSchema" xmlns:xs="http://www.w3.org/2001/XMLSchema" xmlns:p="http://schemas.microsoft.com/office/2006/metadata/properties" xmlns:ns2="32bcb41b-b35a-40a5-96fc-83bd6346d6d2" targetNamespace="http://schemas.microsoft.com/office/2006/metadata/properties" ma:root="true" ma:fieldsID="d9063d4d2a0a52ab73402430c5ea060c" ns2:_="">
    <xsd:import namespace="32bcb41b-b35a-40a5-96fc-83bd6346d6d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bcb41b-b35a-40a5-96fc-83bd6346d6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e8eb062c-d763-48f9-a1b1-826b13cffd46"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8C046A-A7E3-40EA-A7DD-5CD1A7FB0A19}">
  <ds:schemaRefs>
    <ds:schemaRef ds:uri="http://schemas.microsoft.com/sharepoint/v3/contenttype/forms"/>
  </ds:schemaRefs>
</ds:datastoreItem>
</file>

<file path=customXml/itemProps2.xml><?xml version="1.0" encoding="utf-8"?>
<ds:datastoreItem xmlns:ds="http://schemas.openxmlformats.org/officeDocument/2006/customXml" ds:itemID="{D8D9F940-494C-4C8B-B31E-6FF2932FDD8A}">
  <ds:schemaRefs>
    <ds:schemaRef ds:uri="http://purl.org/dc/elements/1.1/"/>
    <ds:schemaRef ds:uri="http://schemas.microsoft.com/office/2006/metadata/properties"/>
    <ds:schemaRef ds:uri="32bcb41b-b35a-40a5-96fc-83bd6346d6d2"/>
    <ds:schemaRef ds:uri="http://schemas.microsoft.com/office/2006/documentManagement/types"/>
    <ds:schemaRef ds:uri="http://schemas.openxmlformats.org/package/2006/metadata/core-properties"/>
    <ds:schemaRef ds:uri="http://purl.org/dc/terms/"/>
    <ds:schemaRef ds:uri="http://schemas.microsoft.com/office/infopath/2007/PartnerControls"/>
    <ds:schemaRef ds:uri="http://purl.org/dc/dcmitype/"/>
    <ds:schemaRef ds:uri="http://www.w3.org/XML/1998/namespace"/>
  </ds:schemaRefs>
</ds:datastoreItem>
</file>

<file path=customXml/itemProps3.xml><?xml version="1.0" encoding="utf-8"?>
<ds:datastoreItem xmlns:ds="http://schemas.openxmlformats.org/officeDocument/2006/customXml" ds:itemID="{88043098-992B-4EDA-A2A8-65A821CD5A72}">
  <ds:schemaRefs>
    <ds:schemaRef ds:uri="32bcb41b-b35a-40a5-96fc-83bd6346d6d2"/>
    <ds:schemaRef ds:uri="http://schemas.microsoft.com/office/2006/metadata/contentType"/>
    <ds:schemaRef ds:uri="http://schemas.microsoft.com/office/2006/metadata/properties/metaAttributes"/>
    <ds:schemaRef ds:uri="http://www.w3.org/2000/xmlns/"/>
    <ds:schemaRef ds:uri="http://www.w3.org/2001/XMLSchema"/>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2830</Words>
  <Application>Microsoft Office PowerPoint</Application>
  <PresentationFormat>Custom</PresentationFormat>
  <Paragraphs>369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Century Gothic</vt:lpstr>
      <vt:lpstr>Dreaming Outloud Script Pro</vt:lpstr>
      <vt:lpstr>Helvetica Neue</vt:lpstr>
      <vt:lpstr>Helvetica Neue Medium</vt:lpstr>
      <vt:lpstr>Segoe UI</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Firth</dc:creator>
  <cp:lastModifiedBy>M Firth (Brynteg CP School)</cp:lastModifiedBy>
  <cp:revision>63</cp:revision>
  <cp:lastPrinted>2026-07-15T14:51:42Z</cp:lastPrinted>
  <dcterms:modified xsi:type="dcterms:W3CDTF">2026-10-19T09:24:11Z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0x010100EC2074D4F7439C4F9484684A2E3F45D7</vt:lpwstr>
  </property>
  <property fmtid="{D5CDD505-2E9C-101B-9397-08002B2CF9AE}" pid="3" name="MediaServiceImageTags">
    <vt:lpwstr/>
  </property>
</Properties>
</file>