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7" r:id="rId3"/>
    <p:sldId id="266" r:id="rId4"/>
    <p:sldId id="270" r:id="rId5"/>
    <p:sldId id="267" r:id="rId6"/>
    <p:sldId id="268" r:id="rId7"/>
    <p:sldId id="269" r:id="rId8"/>
    <p:sldId id="272" r:id="rId9"/>
    <p:sldId id="271" r:id="rId10"/>
    <p:sldId id="273" r:id="rId11"/>
  </p:sldIdLst>
  <p:sldSz cx="7556500" cy="106934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901001"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1pPr>
    <a:lvl2pPr marL="0" marR="0" indent="0" algn="ctr" defTabSz="1901001"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2pPr>
    <a:lvl3pPr marL="0" marR="0" indent="0" algn="ctr" defTabSz="1901001"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3pPr>
    <a:lvl4pPr marL="0" marR="0" indent="0" algn="ctr" defTabSz="1901001"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4pPr>
    <a:lvl5pPr marL="0" marR="0" indent="0" algn="ctr" defTabSz="1901001"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5pPr>
    <a:lvl6pPr marL="0" marR="0" indent="0" algn="ctr" defTabSz="1901001"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6pPr>
    <a:lvl7pPr marL="0" marR="0" indent="0" algn="ctr" defTabSz="1901001"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7pPr>
    <a:lvl8pPr marL="0" marR="0" indent="0" algn="ctr" defTabSz="1901001"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8pPr>
    <a:lvl9pPr marL="0" marR="0" indent="0" algn="ctr" defTabSz="1901001"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EBFE3"/>
    <a:srgbClr val="B1DF39"/>
    <a:srgbClr val="FFF429"/>
    <a:srgbClr val="F9B11D"/>
    <a:srgbClr val="E72A43"/>
    <a:srgbClr val="2486B5"/>
    <a:srgbClr val="9C65AD"/>
    <a:srgbClr val="4E7A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83" autoAdjust="0"/>
    <p:restoredTop sz="96247" autoAdjust="0"/>
  </p:normalViewPr>
  <p:slideViewPr>
    <p:cSldViewPr snapToGrid="0">
      <p:cViewPr varScale="1">
        <p:scale>
          <a:sx n="69" d="100"/>
          <a:sy n="69" d="100"/>
        </p:scale>
        <p:origin x="286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2082800" y="744538"/>
            <a:ext cx="2632075" cy="3722687"/>
          </a:xfrm>
          <a:prstGeom prst="rect">
            <a:avLst/>
          </a:prstGeom>
        </p:spPr>
        <p:txBody>
          <a:bodyPr/>
          <a:lstStyle/>
          <a:p>
            <a:endParaRPr/>
          </a:p>
        </p:txBody>
      </p:sp>
      <p:sp>
        <p:nvSpPr>
          <p:cNvPr id="149" name="Shape 149"/>
          <p:cNvSpPr>
            <a:spLocks noGrp="1"/>
          </p:cNvSpPr>
          <p:nvPr>
            <p:ph type="body" sz="quarter" idx="1"/>
          </p:nvPr>
        </p:nvSpPr>
        <p:spPr>
          <a:xfrm>
            <a:off x="906357" y="4715153"/>
            <a:ext cx="4984962" cy="4466987"/>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prstGeom prst="rect">
            <a:avLst/>
          </a:prstGeom>
        </p:spPr>
        <p:txBody>
          <a:body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prstGeom prst="rect">
            <a:avLst/>
          </a:prstGeom>
        </p:spPr>
        <p:txBody>
          <a:bodyPr/>
          <a:lstStyle/>
          <a:p>
            <a:r>
              <a:t>Presentation Title</a:t>
            </a:r>
          </a:p>
        </p:txBody>
      </p:sp>
      <p:sp>
        <p:nvSpPr>
          <p:cNvPr id="13" name="Body Level One…"/>
          <p:cNvSpPr txBox="1">
            <a:spLocks noGrp="1"/>
          </p:cNvSpPr>
          <p:nvPr>
            <p:ph type="body" sz="quarter" idx="21" hasCustomPrompt="1"/>
          </p:nvPr>
        </p:nvSpPr>
        <p:spPr>
          <a:xfrm>
            <a:off x="405865" y="5479529"/>
            <a:ext cx="6744770" cy="846248"/>
          </a:xfrm>
          <a:prstGeom prst="rect">
            <a:avLst/>
          </a:prstGeom>
        </p:spPr>
        <p:txBody>
          <a:bodyPr anchor="t"/>
          <a:lstStyle>
            <a:lvl1pPr defTabSz="643584">
              <a:defRPr sz="4000"/>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quarter" idx="1" hasCustomPrompt="1"/>
          </p:nvPr>
        </p:nvSpPr>
        <p:spPr>
          <a:xfrm>
            <a:off x="405865" y="6121350"/>
            <a:ext cx="6744769" cy="390355"/>
          </a:xfrm>
          <a:prstGeom prst="rect">
            <a:avLst/>
          </a:prstGeom>
        </p:spPr>
        <p:txBody>
          <a:bodyPr anchor="t"/>
          <a:lstStyle>
            <a:lvl1pPr algn="ctr" defTabSz="1045550">
              <a:defRPr sz="2200"/>
            </a:lvl1pPr>
            <a:lvl2pPr algn="ctr" defTabSz="1045550">
              <a:defRPr sz="2200"/>
            </a:lvl2pPr>
            <a:lvl3pPr algn="ctr" defTabSz="1045550">
              <a:defRPr sz="2200"/>
            </a:lvl3pPr>
            <a:lvl4pPr algn="ctr" defTabSz="1045550">
              <a:defRPr sz="2200"/>
            </a:lvl4pPr>
            <a:lvl5pPr algn="ctr" defTabSz="1045550">
              <a:defRPr sz="2200"/>
            </a:lvl5pPr>
          </a:lstStyle>
          <a:p>
            <a:r>
              <a:t>Fact information</a:t>
            </a:r>
          </a:p>
          <a:p>
            <a:pPr lvl="1"/>
            <a:endParaRPr/>
          </a:p>
          <a:p>
            <a:pPr lvl="2"/>
            <a:endParaRPr/>
          </a:p>
          <a:p>
            <a:pPr lvl="3"/>
            <a:endParaRPr/>
          </a:p>
          <a:p>
            <a:pPr lvl="4"/>
            <a:endParaRPr/>
          </a:p>
        </p:txBody>
      </p:sp>
      <p:sp>
        <p:nvSpPr>
          <p:cNvPr id="107" name="Body Level One…"/>
          <p:cNvSpPr txBox="1">
            <a:spLocks noGrp="1"/>
          </p:cNvSpPr>
          <p:nvPr>
            <p:ph type="body" sz="half" idx="21" hasCustomPrompt="1"/>
          </p:nvPr>
        </p:nvSpPr>
        <p:spPr>
          <a:xfrm>
            <a:off x="405865" y="3093523"/>
            <a:ext cx="6744770" cy="3027828"/>
          </a:xfrm>
          <a:prstGeom prst="rect">
            <a:avLst/>
          </a:prstGeom>
        </p:spPr>
        <p:txBody>
          <a:bodyPr/>
          <a:lstStyle/>
          <a:p>
            <a:pPr lvl="4" indent="1097280" algn="ctr" defTabSz="760400">
              <a:lnSpc>
                <a:spcPct val="80000"/>
              </a:lnSpc>
              <a:defRPr sz="7680" spc="-80"/>
            </a:pPr>
            <a:r>
              <a:t>100%
</a:t>
            </a:r>
          </a:p>
        </p:txBody>
      </p:sp>
      <p:sp>
        <p:nvSpPr>
          <p:cNvPr id="108" name="Slide Number"/>
          <p:cNvSpPr txBox="1">
            <a:spLocks noGrp="1"/>
          </p:cNvSpPr>
          <p:nvPr>
            <p:ph type="sldNum" sz="quarter" idx="2"/>
          </p:nvPr>
        </p:nvSpPr>
        <p:spPr>
          <a:xfrm>
            <a:off x="3641558" y="7780238"/>
            <a:ext cx="269449" cy="257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428004" y="4675175"/>
            <a:ext cx="6700492" cy="1350431"/>
          </a:xfrm>
          <a:prstGeom prst="rect">
            <a:avLst/>
          </a:prstGeom>
        </p:spPr>
        <p:txBody>
          <a:bodyPr anchor="ctr"/>
          <a:lstStyle>
            <a:lvl1pPr marL="375938" indent="-250625" defTabSz="1901001">
              <a:lnSpc>
                <a:spcPct val="90000"/>
              </a:lnSpc>
              <a:defRPr sz="6400" b="0" spc="-128">
                <a:latin typeface="Helvetica Neue Medium"/>
                <a:ea typeface="Helvetica Neue Medium"/>
                <a:cs typeface="Helvetica Neue Medium"/>
                <a:sym typeface="Helvetica Neue Medium"/>
              </a:defRPr>
            </a:lvl1pPr>
            <a:lvl2pPr marL="375938" indent="125313" defTabSz="1901001">
              <a:lnSpc>
                <a:spcPct val="90000"/>
              </a:lnSpc>
              <a:defRPr sz="6400" b="0" spc="-128">
                <a:latin typeface="Helvetica Neue Medium"/>
                <a:ea typeface="Helvetica Neue Medium"/>
                <a:cs typeface="Helvetica Neue Medium"/>
                <a:sym typeface="Helvetica Neue Medium"/>
              </a:defRPr>
            </a:lvl2pPr>
            <a:lvl3pPr marL="375938" indent="125313" defTabSz="1901001">
              <a:lnSpc>
                <a:spcPct val="90000"/>
              </a:lnSpc>
              <a:defRPr sz="6400" b="0" spc="-128">
                <a:latin typeface="Helvetica Neue Medium"/>
                <a:ea typeface="Helvetica Neue Medium"/>
                <a:cs typeface="Helvetica Neue Medium"/>
                <a:sym typeface="Helvetica Neue Medium"/>
              </a:defRPr>
            </a:lvl3pPr>
            <a:lvl4pPr marL="375938" indent="125313" defTabSz="1901001">
              <a:lnSpc>
                <a:spcPct val="90000"/>
              </a:lnSpc>
              <a:defRPr sz="6400" b="0" spc="-128">
                <a:latin typeface="Helvetica Neue Medium"/>
                <a:ea typeface="Helvetica Neue Medium"/>
                <a:cs typeface="Helvetica Neue Medium"/>
                <a:sym typeface="Helvetica Neue Medium"/>
              </a:defRPr>
            </a:lvl4pPr>
            <a:lvl5pPr marL="375938" indent="125313" defTabSz="1901001">
              <a:lnSpc>
                <a:spcPct val="90000"/>
              </a:lnSpc>
              <a:defRPr sz="6400" b="0" spc="-128">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6" name="Attribution"/>
          <p:cNvSpPr txBox="1">
            <a:spLocks noGrp="1"/>
          </p:cNvSpPr>
          <p:nvPr>
            <p:ph type="body" sz="quarter" idx="21" hasCustomPrompt="1"/>
          </p:nvPr>
        </p:nvSpPr>
        <p:spPr>
          <a:xfrm>
            <a:off x="708420" y="6246986"/>
            <a:ext cx="6420077" cy="267902"/>
          </a:xfrm>
          <a:prstGeom prst="rect">
            <a:avLst/>
          </a:prstGeom>
        </p:spPr>
        <p:txBody>
          <a:bodyPr anchor="t"/>
          <a:lstStyle/>
          <a:p>
            <a:r>
              <a:t>Attribution</a:t>
            </a:r>
          </a:p>
        </p:txBody>
      </p:sp>
      <p:sp>
        <p:nvSpPr>
          <p:cNvPr id="117" name="Slide Number"/>
          <p:cNvSpPr txBox="1">
            <a:spLocks noGrp="1"/>
          </p:cNvSpPr>
          <p:nvPr>
            <p:ph type="sldNum" sz="quarter" idx="2"/>
          </p:nvPr>
        </p:nvSpPr>
        <p:spPr>
          <a:xfrm>
            <a:off x="3641558" y="7780238"/>
            <a:ext cx="269449" cy="257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pappardelle pasta with parsley butter, roasted hazelnuts and shaved parmesan cheese"/>
          <p:cNvSpPr>
            <a:spLocks noGrp="1"/>
          </p:cNvSpPr>
          <p:nvPr>
            <p:ph type="pic" sz="half" idx="21"/>
          </p:nvPr>
        </p:nvSpPr>
        <p:spPr>
          <a:xfrm>
            <a:off x="-1210221" y="2912521"/>
            <a:ext cx="6487587" cy="4865690"/>
          </a:xfrm>
          <a:prstGeom prst="rect">
            <a:avLst/>
          </a:prstGeom>
        </p:spPr>
        <p:txBody>
          <a:bodyPr lIns="91439" tIns="45719" rIns="91439" bIns="45719" anchor="t">
            <a:noAutofit/>
          </a:bodyPr>
          <a:lstStyle/>
          <a:p>
            <a:endParaRPr/>
          </a:p>
        </p:txBody>
      </p:sp>
      <p:sp>
        <p:nvSpPr>
          <p:cNvPr id="125" name="Bowl of salad with fried rice, boiled eggs and chopsticks"/>
          <p:cNvSpPr>
            <a:spLocks noGrp="1"/>
          </p:cNvSpPr>
          <p:nvPr>
            <p:ph type="pic" sz="quarter" idx="22"/>
          </p:nvPr>
        </p:nvSpPr>
        <p:spPr>
          <a:xfrm>
            <a:off x="3833595" y="2682737"/>
            <a:ext cx="3335488" cy="2668392"/>
          </a:xfrm>
          <a:prstGeom prst="rect">
            <a:avLst/>
          </a:prstGeom>
        </p:spPr>
        <p:txBody>
          <a:bodyPr lIns="91439" tIns="45719" rIns="91439" bIns="45719" anchor="t">
            <a:noAutofit/>
          </a:bodyPr>
          <a:lstStyle/>
          <a:p>
            <a:endParaRPr/>
          </a:p>
        </p:txBody>
      </p:sp>
      <p:sp>
        <p:nvSpPr>
          <p:cNvPr id="126" name="Bowl with salmon cakes, salad and hummus"/>
          <p:cNvSpPr>
            <a:spLocks noGrp="1"/>
          </p:cNvSpPr>
          <p:nvPr>
            <p:ph type="pic" sz="half" idx="23"/>
          </p:nvPr>
        </p:nvSpPr>
        <p:spPr>
          <a:xfrm>
            <a:off x="2896411" y="4110571"/>
            <a:ext cx="4612123" cy="5367946"/>
          </a:xfrm>
          <a:prstGeom prst="rect">
            <a:avLst/>
          </a:prstGeom>
        </p:spPr>
        <p:txBody>
          <a:bodyPr lIns="91439" tIns="45719" rIns="91439" bIns="45719" anchor="t">
            <a:noAutofit/>
          </a:bodyPr>
          <a:lstStyle/>
          <a:p>
            <a:endParaRPr/>
          </a:p>
        </p:txBody>
      </p:sp>
      <p:sp>
        <p:nvSpPr>
          <p:cNvPr id="127" name="Slide Number"/>
          <p:cNvSpPr txBox="1">
            <a:spLocks noGrp="1"/>
          </p:cNvSpPr>
          <p:nvPr>
            <p:ph type="sldNum" sz="quarter" idx="2"/>
          </p:nvPr>
        </p:nvSpPr>
        <p:spPr>
          <a:xfrm>
            <a:off x="3641558" y="7780238"/>
            <a:ext cx="269449" cy="257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590352" y="1900521"/>
            <a:ext cx="8382993" cy="6706397"/>
          </a:xfrm>
          <a:prstGeom prst="rect">
            <a:avLst/>
          </a:prstGeom>
        </p:spPr>
        <p:txBody>
          <a:bodyPr lIns="91439" tIns="45719" rIns="91439" bIns="45719" anchor="t">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3641558" y="7780238"/>
            <a:ext cx="269449" cy="257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
          <p:cNvSpPr>
            <a:spLocks noGrp="1"/>
          </p:cNvSpPr>
          <p:nvPr>
            <p:ph type="pic" sz="half" idx="21"/>
          </p:nvPr>
        </p:nvSpPr>
        <p:spPr>
          <a:xfrm>
            <a:off x="3090704" y="2800807"/>
            <a:ext cx="4383363" cy="5101697"/>
          </a:xfrm>
          <a:prstGeom prst="rect">
            <a:avLst/>
          </a:prstGeom>
        </p:spPr>
        <p:txBody>
          <a:bodyPr lIns="91439" tIns="45719" rIns="91439" bIns="45719" anchor="t">
            <a:noAutofit/>
          </a:bodyPr>
          <a:lstStyle/>
          <a:p>
            <a:endParaRPr/>
          </a:p>
        </p:txBody>
      </p:sp>
      <p:sp>
        <p:nvSpPr>
          <p:cNvPr id="33" name="Body Level One…"/>
          <p:cNvSpPr txBox="1">
            <a:spLocks noGrp="1"/>
          </p:cNvSpPr>
          <p:nvPr>
            <p:ph type="body" sz="quarter" idx="1" hasCustomPrompt="1"/>
          </p:nvPr>
        </p:nvSpPr>
        <p:spPr>
          <a:xfrm>
            <a:off x="405865" y="5420493"/>
            <a:ext cx="2966519" cy="2350116"/>
          </a:xfrm>
          <a:prstGeom prst="rect">
            <a:avLst/>
          </a:prstGeom>
        </p:spPr>
        <p:txBody>
          <a:bodyPr anchor="t"/>
          <a:lstStyle>
            <a:lvl1pPr defTabSz="643584">
              <a:defRPr sz="4000"/>
            </a:lvl1pPr>
            <a:lvl2pPr defTabSz="643584">
              <a:defRPr sz="4000"/>
            </a:lvl2pPr>
            <a:lvl3pPr defTabSz="643584">
              <a:defRPr sz="4000"/>
            </a:lvl3pPr>
            <a:lvl4pPr defTabSz="643584">
              <a:defRPr sz="4000"/>
            </a:lvl4pPr>
            <a:lvl5pPr defTabSz="643584">
              <a:defRPr sz="4000"/>
            </a:lvl5pPr>
          </a:lstStyle>
          <a:p>
            <a:r>
              <a:t>Slide Subtitle</a:t>
            </a:r>
          </a:p>
          <a:p>
            <a:pPr lvl="1"/>
            <a:endParaRPr/>
          </a:p>
          <a:p>
            <a:pPr lvl="2"/>
            <a:endParaRPr/>
          </a:p>
          <a:p>
            <a:pPr lvl="3"/>
            <a:endParaRPr/>
          </a:p>
          <a:p>
            <a:pPr lvl="4"/>
            <a:endParaRPr/>
          </a:p>
        </p:txBody>
      </p:sp>
      <p:sp>
        <p:nvSpPr>
          <p:cNvPr id="34" name="Slide Title"/>
          <p:cNvSpPr txBox="1">
            <a:spLocks noGrp="1"/>
          </p:cNvSpPr>
          <p:nvPr>
            <p:ph type="title" hasCustomPrompt="1"/>
          </p:nvPr>
        </p:nvSpPr>
        <p:spPr>
          <a:xfrm>
            <a:off x="405865" y="2915411"/>
            <a:ext cx="2966519" cy="2549360"/>
          </a:xfrm>
          <a:prstGeom prst="rect">
            <a:avLst/>
          </a:prstGeom>
        </p:spPr>
        <p:txBody>
          <a:bodyPr/>
          <a:lstStyle>
            <a:lvl1pPr>
              <a:defRPr sz="6400" spc="-128"/>
            </a:lvl1pPr>
          </a:lstStyle>
          <a:p>
            <a:r>
              <a:t>Slide Title</a:t>
            </a:r>
          </a:p>
        </p:txBody>
      </p:sp>
      <p:sp>
        <p:nvSpPr>
          <p:cNvPr id="35" name="Slide Number"/>
          <p:cNvSpPr txBox="1">
            <a:spLocks noGrp="1"/>
          </p:cNvSpPr>
          <p:nvPr>
            <p:ph type="sldNum" sz="quarter" idx="2"/>
          </p:nvPr>
        </p:nvSpPr>
        <p:spPr>
          <a:xfrm>
            <a:off x="3641558" y="7780238"/>
            <a:ext cx="269449" cy="257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sz="half" idx="1" hasCustomPrompt="1"/>
          </p:nvPr>
        </p:nvSpPr>
        <p:spPr>
          <a:xfrm>
            <a:off x="405865" y="4232411"/>
            <a:ext cx="6744770" cy="3542111"/>
          </a:xfrm>
          <a:prstGeom prst="rect">
            <a:avLst/>
          </a:prstGeom>
        </p:spPr>
        <p:txBody>
          <a:bodyPr anchor="t"/>
          <a:lstStyle>
            <a:lvl1pPr marL="406400" indent="-406400" defTabSz="1901001">
              <a:lnSpc>
                <a:spcPct val="90000"/>
              </a:lnSpc>
              <a:spcBef>
                <a:spcPts val="3500"/>
              </a:spcBef>
              <a:buSzPct val="123000"/>
              <a:buChar char="•"/>
              <a:defRPr sz="3200" b="0"/>
            </a:lvl1pPr>
            <a:lvl2pPr marL="787400" indent="-406400" defTabSz="1901001">
              <a:lnSpc>
                <a:spcPct val="90000"/>
              </a:lnSpc>
              <a:spcBef>
                <a:spcPts val="3500"/>
              </a:spcBef>
              <a:buSzPct val="123000"/>
              <a:buChar char="•"/>
              <a:defRPr sz="3200" b="0"/>
            </a:lvl2pPr>
            <a:lvl3pPr marL="1168400" indent="-406400" defTabSz="1901001">
              <a:lnSpc>
                <a:spcPct val="90000"/>
              </a:lnSpc>
              <a:spcBef>
                <a:spcPts val="3500"/>
              </a:spcBef>
              <a:buSzPct val="123000"/>
              <a:buChar char="•"/>
              <a:defRPr sz="3200" b="0"/>
            </a:lvl3pPr>
            <a:lvl4pPr marL="1549400" indent="-406400" defTabSz="1901001">
              <a:lnSpc>
                <a:spcPct val="90000"/>
              </a:lnSpc>
              <a:spcBef>
                <a:spcPts val="3500"/>
              </a:spcBef>
              <a:buSzPct val="123000"/>
              <a:buChar char="•"/>
              <a:defRPr sz="3200" b="0"/>
            </a:lvl4pPr>
            <a:lvl5pPr marL="1930400" indent="-406400" defTabSz="1901001">
              <a:lnSpc>
                <a:spcPct val="90000"/>
              </a:lnSpc>
              <a:spcBef>
                <a:spcPts val="3500"/>
              </a:spcBef>
              <a:buSzPct val="123000"/>
              <a:buChar char="•"/>
              <a:defRPr sz="3200" b="0"/>
            </a:lvl5pPr>
          </a:lstStyle>
          <a:p>
            <a:r>
              <a:t>Slide bullet text</a:t>
            </a:r>
          </a:p>
          <a:p>
            <a:pPr lvl="1"/>
            <a:endParaRPr/>
          </a:p>
          <a:p>
            <a:pPr lvl="2"/>
            <a:endParaRPr/>
          </a:p>
          <a:p>
            <a:pPr lvl="3"/>
            <a:endParaRPr/>
          </a:p>
          <a:p>
            <a:pPr lvl="4"/>
            <a:endParaRPr/>
          </a:p>
        </p:txBody>
      </p:sp>
      <p:sp>
        <p:nvSpPr>
          <p:cNvPr id="43" name="Slide Subtitle"/>
          <p:cNvSpPr txBox="1">
            <a:spLocks noGrp="1"/>
          </p:cNvSpPr>
          <p:nvPr>
            <p:ph type="body" sz="quarter" idx="21" hasCustomPrompt="1"/>
          </p:nvPr>
        </p:nvSpPr>
        <p:spPr>
          <a:xfrm>
            <a:off x="405866" y="3334029"/>
            <a:ext cx="6744769" cy="390356"/>
          </a:xfrm>
          <a:prstGeom prst="rect">
            <a:avLst/>
          </a:prstGeom>
        </p:spPr>
        <p:txBody>
          <a:bodyPr anchor="t"/>
          <a:lstStyle>
            <a:lvl1pPr defTabSz="353971">
              <a:defRPr sz="2200"/>
            </a:lvl1pPr>
          </a:lstStyle>
          <a:p>
            <a:r>
              <a:t>Slide Subtitle</a:t>
            </a:r>
          </a:p>
        </p:txBody>
      </p:sp>
      <p:sp>
        <p:nvSpPr>
          <p:cNvPr id="44" name="Slide Title"/>
          <p:cNvSpPr txBox="1">
            <a:spLocks noGrp="1"/>
          </p:cNvSpPr>
          <p:nvPr>
            <p:ph type="title" hasCustomPrompt="1"/>
          </p:nvPr>
        </p:nvSpPr>
        <p:spPr>
          <a:xfrm>
            <a:off x="405865" y="2768830"/>
            <a:ext cx="6744770" cy="590355"/>
          </a:xfrm>
          <a:prstGeom prst="rect">
            <a:avLst/>
          </a:prstGeom>
        </p:spPr>
        <p:txBody>
          <a:bodyPr anchor="t"/>
          <a:lstStyle>
            <a:lvl1pPr>
              <a:defRPr sz="6400" spc="-128"/>
            </a:lvl1pPr>
          </a:lstStyle>
          <a:p>
            <a:r>
              <a:t>Slide Title</a:t>
            </a:r>
          </a:p>
        </p:txBody>
      </p:sp>
      <p:sp>
        <p:nvSpPr>
          <p:cNvPr id="45" name="Slide Number"/>
          <p:cNvSpPr txBox="1">
            <a:spLocks noGrp="1"/>
          </p:cNvSpPr>
          <p:nvPr>
            <p:ph type="sldNum" sz="quarter" idx="2"/>
          </p:nvPr>
        </p:nvSpPr>
        <p:spPr>
          <a:xfrm>
            <a:off x="3641558" y="7780238"/>
            <a:ext cx="269449" cy="257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sz="half" idx="1" hasCustomPrompt="1"/>
          </p:nvPr>
        </p:nvSpPr>
        <p:spPr>
          <a:xfrm>
            <a:off x="405865" y="4232411"/>
            <a:ext cx="6744770" cy="3542111"/>
          </a:xfrm>
          <a:prstGeom prst="rect">
            <a:avLst/>
          </a:prstGeom>
        </p:spPr>
        <p:txBody>
          <a:bodyPr numCol="2" spcCol="342449" anchor="t"/>
          <a:lstStyle>
            <a:lvl1pPr marL="406400" indent="-406400" defTabSz="1901001">
              <a:lnSpc>
                <a:spcPct val="90000"/>
              </a:lnSpc>
              <a:spcBef>
                <a:spcPts val="3500"/>
              </a:spcBef>
              <a:buSzPct val="123000"/>
              <a:buChar char="•"/>
              <a:defRPr sz="3200" b="0"/>
            </a:lvl1pPr>
            <a:lvl2pPr marL="787400" indent="-406400" defTabSz="1901001">
              <a:lnSpc>
                <a:spcPct val="90000"/>
              </a:lnSpc>
              <a:spcBef>
                <a:spcPts val="3500"/>
              </a:spcBef>
              <a:buSzPct val="123000"/>
              <a:buChar char="•"/>
              <a:defRPr sz="3200" b="0"/>
            </a:lvl2pPr>
            <a:lvl3pPr marL="1168400" indent="-406400" defTabSz="1901001">
              <a:lnSpc>
                <a:spcPct val="90000"/>
              </a:lnSpc>
              <a:spcBef>
                <a:spcPts val="3500"/>
              </a:spcBef>
              <a:buSzPct val="123000"/>
              <a:buChar char="•"/>
              <a:defRPr sz="3200" b="0"/>
            </a:lvl3pPr>
            <a:lvl4pPr marL="1549400" indent="-406400" defTabSz="1901001">
              <a:lnSpc>
                <a:spcPct val="90000"/>
              </a:lnSpc>
              <a:spcBef>
                <a:spcPts val="3500"/>
              </a:spcBef>
              <a:buSzPct val="123000"/>
              <a:buChar char="•"/>
              <a:defRPr sz="3200" b="0"/>
            </a:lvl4pPr>
            <a:lvl5pPr marL="1930400" indent="-406400" defTabSz="1901001">
              <a:lnSpc>
                <a:spcPct val="90000"/>
              </a:lnSpc>
              <a:spcBef>
                <a:spcPts val="3500"/>
              </a:spcBef>
              <a:buSzPct val="123000"/>
              <a:buChar char="•"/>
              <a:defRPr sz="3200" b="0"/>
            </a:lvl5p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3641558" y="7780238"/>
            <a:ext cx="269449" cy="257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wl of pappardelle pasta with parsley butter, roasted hazelnuts and shaved parmesan cheese"/>
          <p:cNvSpPr>
            <a:spLocks noGrp="1"/>
          </p:cNvSpPr>
          <p:nvPr>
            <p:ph type="pic" sz="half" idx="21"/>
          </p:nvPr>
        </p:nvSpPr>
        <p:spPr>
          <a:xfrm>
            <a:off x="3586384" y="2859844"/>
            <a:ext cx="3746891" cy="4995851"/>
          </a:xfrm>
          <a:prstGeom prst="rect">
            <a:avLst/>
          </a:prstGeom>
        </p:spPr>
        <p:txBody>
          <a:bodyPr lIns="91439" tIns="45719" rIns="91439" bIns="45719" anchor="t">
            <a:noAutofit/>
          </a:bodyPr>
          <a:lstStyle/>
          <a:p>
            <a:endParaRPr/>
          </a:p>
        </p:txBody>
      </p:sp>
      <p:sp>
        <p:nvSpPr>
          <p:cNvPr id="61" name="Slide Title"/>
          <p:cNvSpPr txBox="1">
            <a:spLocks noGrp="1"/>
          </p:cNvSpPr>
          <p:nvPr>
            <p:ph type="title" hasCustomPrompt="1"/>
          </p:nvPr>
        </p:nvSpPr>
        <p:spPr>
          <a:xfrm>
            <a:off x="405865" y="2771290"/>
            <a:ext cx="2966519" cy="590353"/>
          </a:xfrm>
          <a:prstGeom prst="rect">
            <a:avLst/>
          </a:prstGeom>
        </p:spPr>
        <p:txBody>
          <a:bodyPr anchor="t"/>
          <a:lstStyle>
            <a:lvl1pPr>
              <a:defRPr sz="6400" spc="-128"/>
            </a:lvl1pPr>
          </a:lstStyle>
          <a:p>
            <a:r>
              <a:t>Slide Title</a:t>
            </a:r>
          </a:p>
        </p:txBody>
      </p:sp>
      <p:sp>
        <p:nvSpPr>
          <p:cNvPr id="62" name="Body Level One…"/>
          <p:cNvSpPr txBox="1">
            <a:spLocks noGrp="1"/>
          </p:cNvSpPr>
          <p:nvPr>
            <p:ph type="body" sz="quarter" idx="1" hasCustomPrompt="1"/>
          </p:nvPr>
        </p:nvSpPr>
        <p:spPr>
          <a:xfrm>
            <a:off x="405865" y="3334029"/>
            <a:ext cx="2966519" cy="390356"/>
          </a:xfrm>
          <a:prstGeom prst="rect">
            <a:avLst/>
          </a:prstGeom>
        </p:spPr>
        <p:txBody>
          <a:bodyPr anchor="t"/>
          <a:lstStyle>
            <a:lvl1pPr defTabSz="353971">
              <a:defRPr sz="2200"/>
            </a:lvl1pPr>
            <a:lvl2pPr defTabSz="353971">
              <a:defRPr sz="2200"/>
            </a:lvl2pPr>
            <a:lvl3pPr defTabSz="353971">
              <a:defRPr sz="2200"/>
            </a:lvl3pPr>
            <a:lvl4pPr defTabSz="353971">
              <a:defRPr sz="2200"/>
            </a:lvl4pPr>
            <a:lvl5pPr defTabSz="353971">
              <a:defRPr sz="2200"/>
            </a:lvl5pPr>
          </a:lstStyle>
          <a:p>
            <a:r>
              <a:t>Slide Subtitle</a:t>
            </a:r>
          </a:p>
          <a:p>
            <a:pPr lvl="1"/>
            <a:endParaRPr/>
          </a:p>
          <a:p>
            <a:pPr lvl="2"/>
            <a:endParaRPr/>
          </a:p>
          <a:p>
            <a:pPr lvl="3"/>
            <a:endParaRPr/>
          </a:p>
          <a:p>
            <a:pPr lvl="4"/>
            <a:endParaRPr/>
          </a:p>
        </p:txBody>
      </p:sp>
      <p:sp>
        <p:nvSpPr>
          <p:cNvPr id="63" name="Body Level One…"/>
          <p:cNvSpPr txBox="1">
            <a:spLocks noGrp="1"/>
          </p:cNvSpPr>
          <p:nvPr>
            <p:ph type="body" sz="quarter" idx="22" hasCustomPrompt="1"/>
          </p:nvPr>
        </p:nvSpPr>
        <p:spPr>
          <a:xfrm>
            <a:off x="405866" y="4535196"/>
            <a:ext cx="2966518" cy="3249933"/>
          </a:xfrm>
          <a:prstGeom prst="rect">
            <a:avLst/>
          </a:prstGeom>
        </p:spPr>
        <p:txBody>
          <a:bodyPr anchor="t"/>
          <a:lstStyle>
            <a:lvl1pPr marL="406400" indent="-406400" defTabSz="1901001">
              <a:lnSpc>
                <a:spcPct val="90000"/>
              </a:lnSpc>
              <a:spcBef>
                <a:spcPts val="3500"/>
              </a:spcBef>
              <a:buSzPct val="123000"/>
              <a:buChar char="•"/>
              <a:defRPr sz="3200" b="0"/>
            </a:lvl1pPr>
          </a:lstStyle>
          <a:p>
            <a:r>
              <a:t>Slide bullet text</a:t>
            </a:r>
          </a:p>
        </p:txBody>
      </p:sp>
      <p:sp>
        <p:nvSpPr>
          <p:cNvPr id="64" name="Slide Number"/>
          <p:cNvSpPr txBox="1">
            <a:spLocks noGrp="1"/>
          </p:cNvSpPr>
          <p:nvPr>
            <p:ph type="sldNum" sz="quarter" idx="2"/>
          </p:nvPr>
        </p:nvSpPr>
        <p:spPr>
          <a:xfrm>
            <a:off x="3641558" y="7780238"/>
            <a:ext cx="269449" cy="257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405865" y="4387377"/>
            <a:ext cx="6744770" cy="1918645"/>
          </a:xfrm>
          <a:prstGeom prst="rect">
            <a:avLst/>
          </a:prstGeom>
        </p:spPr>
        <p:txBody>
          <a:bodyPr anchor="ctr"/>
          <a:lstStyle>
            <a:lvl1pPr>
              <a:defRPr b="0">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3641558" y="7780238"/>
            <a:ext cx="269449" cy="257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405865" y="2768830"/>
            <a:ext cx="6744770" cy="590355"/>
          </a:xfrm>
          <a:prstGeom prst="rect">
            <a:avLst/>
          </a:prstGeom>
        </p:spPr>
        <p:txBody>
          <a:bodyPr anchor="t"/>
          <a:lstStyle>
            <a:lvl1pPr>
              <a:defRPr sz="6400" spc="-128"/>
            </a:lvl1pPr>
          </a:lstStyle>
          <a:p>
            <a:r>
              <a:t>Slide Title</a:t>
            </a:r>
          </a:p>
        </p:txBody>
      </p:sp>
      <p:sp>
        <p:nvSpPr>
          <p:cNvPr id="80" name="Body Level One…"/>
          <p:cNvSpPr txBox="1">
            <a:spLocks noGrp="1"/>
          </p:cNvSpPr>
          <p:nvPr>
            <p:ph type="body" sz="quarter" idx="1" hasCustomPrompt="1"/>
          </p:nvPr>
        </p:nvSpPr>
        <p:spPr>
          <a:xfrm>
            <a:off x="405865" y="3334029"/>
            <a:ext cx="6744770" cy="390356"/>
          </a:xfrm>
          <a:prstGeom prst="rect">
            <a:avLst/>
          </a:prstGeom>
        </p:spPr>
        <p:txBody>
          <a:bodyPr anchor="t"/>
          <a:lstStyle>
            <a:lvl1pPr defTabSz="353971">
              <a:defRPr sz="2200"/>
            </a:lvl1pPr>
            <a:lvl2pPr defTabSz="353971">
              <a:defRPr sz="2200"/>
            </a:lvl2pPr>
            <a:lvl3pPr defTabSz="353971">
              <a:defRPr sz="2200"/>
            </a:lvl3pPr>
            <a:lvl4pPr defTabSz="353971">
              <a:defRPr sz="2200"/>
            </a:lvl4pPr>
            <a:lvl5pPr defTabSz="353971">
              <a:defRPr sz="2200"/>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xfrm>
            <a:off x="3641558" y="7780238"/>
            <a:ext cx="269449" cy="257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405865" y="2771290"/>
            <a:ext cx="6744770" cy="590353"/>
          </a:xfrm>
          <a:prstGeom prst="rect">
            <a:avLst/>
          </a:prstGeom>
        </p:spPr>
        <p:txBody>
          <a:bodyPr anchor="t"/>
          <a:lstStyle>
            <a:lvl1pPr>
              <a:defRPr sz="6400" spc="-128"/>
            </a:lvl1pPr>
          </a:lstStyle>
          <a:p>
            <a:r>
              <a:t>Agenda Title</a:t>
            </a:r>
          </a:p>
        </p:txBody>
      </p:sp>
      <p:sp>
        <p:nvSpPr>
          <p:cNvPr id="89" name="Body Level One…"/>
          <p:cNvSpPr txBox="1">
            <a:spLocks noGrp="1"/>
          </p:cNvSpPr>
          <p:nvPr>
            <p:ph type="body" sz="quarter" idx="1" hasCustomPrompt="1"/>
          </p:nvPr>
        </p:nvSpPr>
        <p:spPr>
          <a:xfrm>
            <a:off x="405865" y="3332124"/>
            <a:ext cx="6744770" cy="390355"/>
          </a:xfrm>
          <a:prstGeom prst="rect">
            <a:avLst/>
          </a:prstGeom>
        </p:spPr>
        <p:txBody>
          <a:bodyPr anchor="t"/>
          <a:lstStyle>
            <a:lvl1pPr defTabSz="353971">
              <a:defRPr sz="2200"/>
            </a:lvl1pPr>
            <a:lvl2pPr defTabSz="353971">
              <a:defRPr sz="2200"/>
            </a:lvl2pPr>
            <a:lvl3pPr defTabSz="353971">
              <a:defRPr sz="2200"/>
            </a:lvl3pPr>
            <a:lvl4pPr defTabSz="353971">
              <a:defRPr sz="2200"/>
            </a:lvl4pPr>
            <a:lvl5pPr defTabSz="353971">
              <a:defRPr sz="2200"/>
            </a:lvl5pPr>
          </a:lstStyle>
          <a:p>
            <a:r>
              <a:t>Agenda Subtitle</a:t>
            </a:r>
          </a:p>
          <a:p>
            <a:pPr lvl="1"/>
            <a:endParaRPr/>
          </a:p>
          <a:p>
            <a:pPr lvl="2"/>
            <a:endParaRPr/>
          </a:p>
          <a:p>
            <a:pPr lvl="3"/>
            <a:endParaRPr/>
          </a:p>
          <a:p>
            <a:pPr lvl="4"/>
            <a:endParaRPr/>
          </a:p>
        </p:txBody>
      </p:sp>
      <p:sp>
        <p:nvSpPr>
          <p:cNvPr id="90" name="Body Level One…"/>
          <p:cNvSpPr txBox="1">
            <a:spLocks noGrp="1"/>
          </p:cNvSpPr>
          <p:nvPr>
            <p:ph type="body" sz="half" idx="21" hasCustomPrompt="1"/>
          </p:nvPr>
        </p:nvSpPr>
        <p:spPr>
          <a:xfrm>
            <a:off x="405865" y="4232411"/>
            <a:ext cx="6744770" cy="3542111"/>
          </a:xfrm>
          <a:prstGeom prst="rect">
            <a:avLst/>
          </a:prstGeom>
        </p:spPr>
        <p:txBody>
          <a:bodyPr anchor="t"/>
          <a:lstStyle>
            <a:lvl1pPr defTabSz="1901001">
              <a:lnSpc>
                <a:spcPct val="90000"/>
              </a:lnSpc>
              <a:spcBef>
                <a:spcPts val="1400"/>
              </a:spcBef>
              <a:defRPr sz="4000" b="0" spc="-100"/>
            </a:lvl1pPr>
          </a:lstStyle>
          <a:p>
            <a:r>
              <a:t>Agenda Topics</a:t>
            </a:r>
          </a:p>
        </p:txBody>
      </p:sp>
      <p:sp>
        <p:nvSpPr>
          <p:cNvPr id="91" name="Slide Number"/>
          <p:cNvSpPr txBox="1">
            <a:spLocks noGrp="1"/>
          </p:cNvSpPr>
          <p:nvPr>
            <p:ph type="sldNum" sz="quarter" idx="2"/>
          </p:nvPr>
        </p:nvSpPr>
        <p:spPr>
          <a:xfrm>
            <a:off x="3641558" y="7780238"/>
            <a:ext cx="269449" cy="257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quarter" idx="1" hasCustomPrompt="1"/>
          </p:nvPr>
        </p:nvSpPr>
        <p:spPr>
          <a:xfrm>
            <a:off x="405865" y="4586621"/>
            <a:ext cx="6744770" cy="1521080"/>
          </a:xfrm>
          <a:prstGeom prst="rect">
            <a:avLst/>
          </a:prstGeom>
        </p:spPr>
        <p:txBody>
          <a:bodyPr anchor="ctr"/>
          <a:lstStyle>
            <a:lvl1pPr algn="ctr" defTabSz="1901001">
              <a:lnSpc>
                <a:spcPct val="80000"/>
              </a:lnSpc>
              <a:defRPr sz="8800" b="0" spc="-176">
                <a:latin typeface="Helvetica Neue Medium"/>
                <a:ea typeface="Helvetica Neue Medium"/>
                <a:cs typeface="Helvetica Neue Medium"/>
                <a:sym typeface="Helvetica Neue Medium"/>
              </a:defRPr>
            </a:lvl1pPr>
            <a:lvl2pPr algn="ctr" defTabSz="1901001">
              <a:lnSpc>
                <a:spcPct val="80000"/>
              </a:lnSpc>
              <a:defRPr sz="8800" b="0" spc="-176">
                <a:latin typeface="Helvetica Neue Medium"/>
                <a:ea typeface="Helvetica Neue Medium"/>
                <a:cs typeface="Helvetica Neue Medium"/>
                <a:sym typeface="Helvetica Neue Medium"/>
              </a:defRPr>
            </a:lvl2pPr>
            <a:lvl3pPr algn="ctr" defTabSz="1901001">
              <a:lnSpc>
                <a:spcPct val="80000"/>
              </a:lnSpc>
              <a:defRPr sz="8800" b="0" spc="-176">
                <a:latin typeface="Helvetica Neue Medium"/>
                <a:ea typeface="Helvetica Neue Medium"/>
                <a:cs typeface="Helvetica Neue Medium"/>
                <a:sym typeface="Helvetica Neue Medium"/>
              </a:defRPr>
            </a:lvl3pPr>
            <a:lvl4pPr algn="ctr" defTabSz="1901001">
              <a:lnSpc>
                <a:spcPct val="80000"/>
              </a:lnSpc>
              <a:defRPr sz="8800" b="0" spc="-176">
                <a:latin typeface="Helvetica Neue Medium"/>
                <a:ea typeface="Helvetica Neue Medium"/>
                <a:cs typeface="Helvetica Neue Medium"/>
                <a:sym typeface="Helvetica Neue Medium"/>
              </a:defRPr>
            </a:lvl4pPr>
            <a:lvl5pPr algn="ctr" defTabSz="1901001">
              <a:lnSpc>
                <a:spcPct val="80000"/>
              </a:lnSpc>
              <a:defRPr sz="8800" b="0" spc="-17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xfrm>
            <a:off x="3641558" y="7780238"/>
            <a:ext cx="269449" cy="257256"/>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56000" r="-56000"/>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405865" y="7543486"/>
            <a:ext cx="6744770" cy="267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9516" tIns="29516" rIns="29516" bIns="29516" anchor="b">
            <a:normAutofit/>
          </a:bodyPr>
          <a:lstStyle/>
          <a:p>
            <a:r>
              <a:t>Author and Date</a:t>
            </a:r>
          </a:p>
          <a:p>
            <a:pPr lvl="1"/>
            <a:endParaRPr/>
          </a:p>
          <a:p>
            <a:pPr lvl="2"/>
            <a:endParaRPr/>
          </a:p>
          <a:p>
            <a:pPr lvl="3"/>
            <a:endParaRPr/>
          </a:p>
          <a:p>
            <a:pPr lvl="4"/>
            <a:endParaRPr/>
          </a:p>
        </p:txBody>
      </p:sp>
      <p:sp>
        <p:nvSpPr>
          <p:cNvPr id="3" name="Presentation Title"/>
          <p:cNvSpPr txBox="1">
            <a:spLocks noGrp="1"/>
          </p:cNvSpPr>
          <p:nvPr>
            <p:ph type="title" hasCustomPrompt="1"/>
          </p:nvPr>
        </p:nvSpPr>
        <p:spPr>
          <a:xfrm>
            <a:off x="405865" y="3590404"/>
            <a:ext cx="6745500" cy="1918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9516" tIns="29516" rIns="29516" bIns="29516" anchor="b">
            <a:normAutofit/>
          </a:bodyPr>
          <a:lstStyle/>
          <a:p>
            <a:r>
              <a:t>Presentation Title</a:t>
            </a:r>
          </a:p>
        </p:txBody>
      </p:sp>
      <p:sp>
        <p:nvSpPr>
          <p:cNvPr id="4" name="Slide Number"/>
          <p:cNvSpPr txBox="1">
            <a:spLocks noGrp="1"/>
          </p:cNvSpPr>
          <p:nvPr>
            <p:ph type="sldNum" sz="quarter" idx="2"/>
          </p:nvPr>
        </p:nvSpPr>
        <p:spPr>
          <a:xfrm>
            <a:off x="3643526" y="7780238"/>
            <a:ext cx="269448" cy="257256"/>
          </a:xfrm>
          <a:prstGeom prst="rect">
            <a:avLst/>
          </a:prstGeom>
          <a:ln w="12700">
            <a:miter lim="400000"/>
          </a:ln>
        </p:spPr>
        <p:txBody>
          <a:bodyPr wrap="none" lIns="29516" tIns="29516" rIns="29516" bIns="29516" anchor="b">
            <a:spAutoFit/>
          </a:bodyPr>
          <a:lstStyle>
            <a:lvl1pPr defTabSz="640490">
              <a:defRPr sz="14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1901001" rtl="0" latinLnBrk="0">
        <a:lnSpc>
          <a:spcPct val="80000"/>
        </a:lnSpc>
        <a:spcBef>
          <a:spcPts val="0"/>
        </a:spcBef>
        <a:spcAft>
          <a:spcPts val="0"/>
        </a:spcAft>
        <a:buClrTx/>
        <a:buSzTx/>
        <a:buFontTx/>
        <a:buNone/>
        <a:tabLst/>
        <a:defRPr sz="8800" b="1" i="0" u="none" strike="noStrike" cap="none" spc="-176" baseline="0">
          <a:solidFill>
            <a:srgbClr val="000000"/>
          </a:solidFill>
          <a:uFillTx/>
          <a:latin typeface="+mn-lt"/>
          <a:ea typeface="+mn-ea"/>
          <a:cs typeface="+mn-cs"/>
          <a:sym typeface="Helvetica Neue"/>
        </a:defRPr>
      </a:lvl1pPr>
      <a:lvl2pPr marL="0" marR="0" indent="0" algn="l" defTabSz="1901001" rtl="0" latinLnBrk="0">
        <a:lnSpc>
          <a:spcPct val="80000"/>
        </a:lnSpc>
        <a:spcBef>
          <a:spcPts val="0"/>
        </a:spcBef>
        <a:spcAft>
          <a:spcPts val="0"/>
        </a:spcAft>
        <a:buClrTx/>
        <a:buSzTx/>
        <a:buFontTx/>
        <a:buNone/>
        <a:tabLst/>
        <a:defRPr sz="8800" b="1" i="0" u="none" strike="noStrike" cap="none" spc="-176" baseline="0">
          <a:solidFill>
            <a:srgbClr val="000000"/>
          </a:solidFill>
          <a:uFillTx/>
          <a:latin typeface="+mn-lt"/>
          <a:ea typeface="+mn-ea"/>
          <a:cs typeface="+mn-cs"/>
          <a:sym typeface="Helvetica Neue"/>
        </a:defRPr>
      </a:lvl2pPr>
      <a:lvl3pPr marL="0" marR="0" indent="0" algn="l" defTabSz="1901001" rtl="0" latinLnBrk="0">
        <a:lnSpc>
          <a:spcPct val="80000"/>
        </a:lnSpc>
        <a:spcBef>
          <a:spcPts val="0"/>
        </a:spcBef>
        <a:spcAft>
          <a:spcPts val="0"/>
        </a:spcAft>
        <a:buClrTx/>
        <a:buSzTx/>
        <a:buFontTx/>
        <a:buNone/>
        <a:tabLst/>
        <a:defRPr sz="8800" b="1" i="0" u="none" strike="noStrike" cap="none" spc="-176" baseline="0">
          <a:solidFill>
            <a:srgbClr val="000000"/>
          </a:solidFill>
          <a:uFillTx/>
          <a:latin typeface="+mn-lt"/>
          <a:ea typeface="+mn-ea"/>
          <a:cs typeface="+mn-cs"/>
          <a:sym typeface="Helvetica Neue"/>
        </a:defRPr>
      </a:lvl3pPr>
      <a:lvl4pPr marL="0" marR="0" indent="0" algn="l" defTabSz="1901001" rtl="0" latinLnBrk="0">
        <a:lnSpc>
          <a:spcPct val="80000"/>
        </a:lnSpc>
        <a:spcBef>
          <a:spcPts val="0"/>
        </a:spcBef>
        <a:spcAft>
          <a:spcPts val="0"/>
        </a:spcAft>
        <a:buClrTx/>
        <a:buSzTx/>
        <a:buFontTx/>
        <a:buNone/>
        <a:tabLst/>
        <a:defRPr sz="8800" b="1" i="0" u="none" strike="noStrike" cap="none" spc="-176" baseline="0">
          <a:solidFill>
            <a:srgbClr val="000000"/>
          </a:solidFill>
          <a:uFillTx/>
          <a:latin typeface="+mn-lt"/>
          <a:ea typeface="+mn-ea"/>
          <a:cs typeface="+mn-cs"/>
          <a:sym typeface="Helvetica Neue"/>
        </a:defRPr>
      </a:lvl4pPr>
      <a:lvl5pPr marL="0" marR="0" indent="0" algn="l" defTabSz="1901001" rtl="0" latinLnBrk="0">
        <a:lnSpc>
          <a:spcPct val="80000"/>
        </a:lnSpc>
        <a:spcBef>
          <a:spcPts val="0"/>
        </a:spcBef>
        <a:spcAft>
          <a:spcPts val="0"/>
        </a:spcAft>
        <a:buClrTx/>
        <a:buSzTx/>
        <a:buFontTx/>
        <a:buNone/>
        <a:tabLst/>
        <a:defRPr sz="8800" b="1" i="0" u="none" strike="noStrike" cap="none" spc="-176" baseline="0">
          <a:solidFill>
            <a:srgbClr val="000000"/>
          </a:solidFill>
          <a:uFillTx/>
          <a:latin typeface="+mn-lt"/>
          <a:ea typeface="+mn-ea"/>
          <a:cs typeface="+mn-cs"/>
          <a:sym typeface="Helvetica Neue"/>
        </a:defRPr>
      </a:lvl5pPr>
      <a:lvl6pPr marL="0" marR="0" indent="0" algn="l" defTabSz="1901001" rtl="0" latinLnBrk="0">
        <a:lnSpc>
          <a:spcPct val="80000"/>
        </a:lnSpc>
        <a:spcBef>
          <a:spcPts val="0"/>
        </a:spcBef>
        <a:spcAft>
          <a:spcPts val="0"/>
        </a:spcAft>
        <a:buClrTx/>
        <a:buSzTx/>
        <a:buFontTx/>
        <a:buNone/>
        <a:tabLst/>
        <a:defRPr sz="8800" b="1" i="0" u="none" strike="noStrike" cap="none" spc="-176" baseline="0">
          <a:solidFill>
            <a:srgbClr val="000000"/>
          </a:solidFill>
          <a:uFillTx/>
          <a:latin typeface="+mn-lt"/>
          <a:ea typeface="+mn-ea"/>
          <a:cs typeface="+mn-cs"/>
          <a:sym typeface="Helvetica Neue"/>
        </a:defRPr>
      </a:lvl6pPr>
      <a:lvl7pPr marL="0" marR="0" indent="0" algn="l" defTabSz="1901001" rtl="0" latinLnBrk="0">
        <a:lnSpc>
          <a:spcPct val="80000"/>
        </a:lnSpc>
        <a:spcBef>
          <a:spcPts val="0"/>
        </a:spcBef>
        <a:spcAft>
          <a:spcPts val="0"/>
        </a:spcAft>
        <a:buClrTx/>
        <a:buSzTx/>
        <a:buFontTx/>
        <a:buNone/>
        <a:tabLst/>
        <a:defRPr sz="8800" b="1" i="0" u="none" strike="noStrike" cap="none" spc="-176" baseline="0">
          <a:solidFill>
            <a:srgbClr val="000000"/>
          </a:solidFill>
          <a:uFillTx/>
          <a:latin typeface="+mn-lt"/>
          <a:ea typeface="+mn-ea"/>
          <a:cs typeface="+mn-cs"/>
          <a:sym typeface="Helvetica Neue"/>
        </a:defRPr>
      </a:lvl7pPr>
      <a:lvl8pPr marL="0" marR="0" indent="0" algn="l" defTabSz="1901001" rtl="0" latinLnBrk="0">
        <a:lnSpc>
          <a:spcPct val="80000"/>
        </a:lnSpc>
        <a:spcBef>
          <a:spcPts val="0"/>
        </a:spcBef>
        <a:spcAft>
          <a:spcPts val="0"/>
        </a:spcAft>
        <a:buClrTx/>
        <a:buSzTx/>
        <a:buFontTx/>
        <a:buNone/>
        <a:tabLst/>
        <a:defRPr sz="8800" b="1" i="0" u="none" strike="noStrike" cap="none" spc="-176" baseline="0">
          <a:solidFill>
            <a:srgbClr val="000000"/>
          </a:solidFill>
          <a:uFillTx/>
          <a:latin typeface="+mn-lt"/>
          <a:ea typeface="+mn-ea"/>
          <a:cs typeface="+mn-cs"/>
          <a:sym typeface="Helvetica Neue"/>
        </a:defRPr>
      </a:lvl8pPr>
      <a:lvl9pPr marL="0" marR="0" indent="0" algn="l" defTabSz="1901001" rtl="0" latinLnBrk="0">
        <a:lnSpc>
          <a:spcPct val="80000"/>
        </a:lnSpc>
        <a:spcBef>
          <a:spcPts val="0"/>
        </a:spcBef>
        <a:spcAft>
          <a:spcPts val="0"/>
        </a:spcAft>
        <a:buClrTx/>
        <a:buSzTx/>
        <a:buFontTx/>
        <a:buNone/>
        <a:tabLst/>
        <a:defRPr sz="8800" b="1" i="0" u="none" strike="noStrike" cap="none" spc="-176" baseline="0">
          <a:solidFill>
            <a:srgbClr val="000000"/>
          </a:solidFill>
          <a:uFillTx/>
          <a:latin typeface="+mn-lt"/>
          <a:ea typeface="+mn-ea"/>
          <a:cs typeface="+mn-cs"/>
          <a:sym typeface="Helvetica Neue"/>
        </a:defRPr>
      </a:lvl9pPr>
    </p:titleStyle>
    <p:bodyStyle>
      <a:lvl1pPr marL="0" marR="0" indent="0" algn="l" defTabSz="366842" rtl="0" latinLnBrk="0">
        <a:lnSpc>
          <a:spcPct val="100000"/>
        </a:lnSpc>
        <a:spcBef>
          <a:spcPts val="0"/>
        </a:spcBef>
        <a:spcAft>
          <a:spcPts val="0"/>
        </a:spcAft>
        <a:buClrTx/>
        <a:buSzTx/>
        <a:buFontTx/>
        <a:buNone/>
        <a:tabLst/>
        <a:defRPr sz="1400" b="1" i="0" u="none" strike="noStrike" cap="none" spc="0" baseline="0">
          <a:solidFill>
            <a:srgbClr val="000000"/>
          </a:solidFill>
          <a:uFillTx/>
          <a:latin typeface="+mn-lt"/>
          <a:ea typeface="+mn-ea"/>
          <a:cs typeface="+mn-cs"/>
          <a:sym typeface="Helvetica Neue"/>
        </a:defRPr>
      </a:lvl1pPr>
      <a:lvl2pPr marL="0" marR="0" indent="0" algn="l" defTabSz="366842" rtl="0" latinLnBrk="0">
        <a:lnSpc>
          <a:spcPct val="100000"/>
        </a:lnSpc>
        <a:spcBef>
          <a:spcPts val="0"/>
        </a:spcBef>
        <a:spcAft>
          <a:spcPts val="0"/>
        </a:spcAft>
        <a:buClrTx/>
        <a:buSzTx/>
        <a:buFontTx/>
        <a:buNone/>
        <a:tabLst/>
        <a:defRPr sz="1400" b="1" i="0" u="none" strike="noStrike" cap="none" spc="0" baseline="0">
          <a:solidFill>
            <a:srgbClr val="000000"/>
          </a:solidFill>
          <a:uFillTx/>
          <a:latin typeface="+mn-lt"/>
          <a:ea typeface="+mn-ea"/>
          <a:cs typeface="+mn-cs"/>
          <a:sym typeface="Helvetica Neue"/>
        </a:defRPr>
      </a:lvl2pPr>
      <a:lvl3pPr marL="0" marR="0" indent="0" algn="l" defTabSz="366842" rtl="0" latinLnBrk="0">
        <a:lnSpc>
          <a:spcPct val="100000"/>
        </a:lnSpc>
        <a:spcBef>
          <a:spcPts val="0"/>
        </a:spcBef>
        <a:spcAft>
          <a:spcPts val="0"/>
        </a:spcAft>
        <a:buClrTx/>
        <a:buSzTx/>
        <a:buFontTx/>
        <a:buNone/>
        <a:tabLst/>
        <a:defRPr sz="1400" b="1" i="0" u="none" strike="noStrike" cap="none" spc="0" baseline="0">
          <a:solidFill>
            <a:srgbClr val="000000"/>
          </a:solidFill>
          <a:uFillTx/>
          <a:latin typeface="+mn-lt"/>
          <a:ea typeface="+mn-ea"/>
          <a:cs typeface="+mn-cs"/>
          <a:sym typeface="Helvetica Neue"/>
        </a:defRPr>
      </a:lvl3pPr>
      <a:lvl4pPr marL="0" marR="0" indent="0" algn="l" defTabSz="366842" rtl="0" latinLnBrk="0">
        <a:lnSpc>
          <a:spcPct val="100000"/>
        </a:lnSpc>
        <a:spcBef>
          <a:spcPts val="0"/>
        </a:spcBef>
        <a:spcAft>
          <a:spcPts val="0"/>
        </a:spcAft>
        <a:buClrTx/>
        <a:buSzTx/>
        <a:buFontTx/>
        <a:buNone/>
        <a:tabLst/>
        <a:defRPr sz="1400" b="1" i="0" u="none" strike="noStrike" cap="none" spc="0" baseline="0">
          <a:solidFill>
            <a:srgbClr val="000000"/>
          </a:solidFill>
          <a:uFillTx/>
          <a:latin typeface="+mn-lt"/>
          <a:ea typeface="+mn-ea"/>
          <a:cs typeface="+mn-cs"/>
          <a:sym typeface="Helvetica Neue"/>
        </a:defRPr>
      </a:lvl4pPr>
      <a:lvl5pPr marL="0" marR="0" indent="0" algn="l" defTabSz="366842" rtl="0" latinLnBrk="0">
        <a:lnSpc>
          <a:spcPct val="100000"/>
        </a:lnSpc>
        <a:spcBef>
          <a:spcPts val="0"/>
        </a:spcBef>
        <a:spcAft>
          <a:spcPts val="0"/>
        </a:spcAft>
        <a:buClrTx/>
        <a:buSzTx/>
        <a:buFontTx/>
        <a:buNone/>
        <a:tabLst/>
        <a:defRPr sz="1400" b="1" i="0" u="none" strike="noStrike" cap="none" spc="0" baseline="0">
          <a:solidFill>
            <a:srgbClr val="000000"/>
          </a:solidFill>
          <a:uFillTx/>
          <a:latin typeface="+mn-lt"/>
          <a:ea typeface="+mn-ea"/>
          <a:cs typeface="+mn-cs"/>
          <a:sym typeface="Helvetica Neue"/>
        </a:defRPr>
      </a:lvl5pPr>
      <a:lvl6pPr marL="0" marR="0" indent="0" algn="l" defTabSz="366842" rtl="0" latinLnBrk="0">
        <a:lnSpc>
          <a:spcPct val="100000"/>
        </a:lnSpc>
        <a:spcBef>
          <a:spcPts val="0"/>
        </a:spcBef>
        <a:spcAft>
          <a:spcPts val="0"/>
        </a:spcAft>
        <a:buClrTx/>
        <a:buSzTx/>
        <a:buFontTx/>
        <a:buNone/>
        <a:tabLst/>
        <a:defRPr sz="1400" b="1" i="0" u="none" strike="noStrike" cap="none" spc="0" baseline="0">
          <a:solidFill>
            <a:srgbClr val="000000"/>
          </a:solidFill>
          <a:uFillTx/>
          <a:latin typeface="+mn-lt"/>
          <a:ea typeface="+mn-ea"/>
          <a:cs typeface="+mn-cs"/>
          <a:sym typeface="Helvetica Neue"/>
        </a:defRPr>
      </a:lvl6pPr>
      <a:lvl7pPr marL="0" marR="0" indent="0" algn="l" defTabSz="366842" rtl="0" latinLnBrk="0">
        <a:lnSpc>
          <a:spcPct val="100000"/>
        </a:lnSpc>
        <a:spcBef>
          <a:spcPts val="0"/>
        </a:spcBef>
        <a:spcAft>
          <a:spcPts val="0"/>
        </a:spcAft>
        <a:buClrTx/>
        <a:buSzTx/>
        <a:buFontTx/>
        <a:buNone/>
        <a:tabLst/>
        <a:defRPr sz="1400" b="1" i="0" u="none" strike="noStrike" cap="none" spc="0" baseline="0">
          <a:solidFill>
            <a:srgbClr val="000000"/>
          </a:solidFill>
          <a:uFillTx/>
          <a:latin typeface="+mn-lt"/>
          <a:ea typeface="+mn-ea"/>
          <a:cs typeface="+mn-cs"/>
          <a:sym typeface="Helvetica Neue"/>
        </a:defRPr>
      </a:lvl7pPr>
      <a:lvl8pPr marL="0" marR="0" indent="0" algn="l" defTabSz="366842" rtl="0" latinLnBrk="0">
        <a:lnSpc>
          <a:spcPct val="100000"/>
        </a:lnSpc>
        <a:spcBef>
          <a:spcPts val="0"/>
        </a:spcBef>
        <a:spcAft>
          <a:spcPts val="0"/>
        </a:spcAft>
        <a:buClrTx/>
        <a:buSzTx/>
        <a:buFontTx/>
        <a:buNone/>
        <a:tabLst/>
        <a:defRPr sz="1400" b="1" i="0" u="none" strike="noStrike" cap="none" spc="0" baseline="0">
          <a:solidFill>
            <a:srgbClr val="000000"/>
          </a:solidFill>
          <a:uFillTx/>
          <a:latin typeface="+mn-lt"/>
          <a:ea typeface="+mn-ea"/>
          <a:cs typeface="+mn-cs"/>
          <a:sym typeface="Helvetica Neue"/>
        </a:defRPr>
      </a:lvl8pPr>
      <a:lvl9pPr marL="0" marR="0" indent="0" algn="l" defTabSz="366842" rtl="0" latinLnBrk="0">
        <a:lnSpc>
          <a:spcPct val="100000"/>
        </a:lnSpc>
        <a:spcBef>
          <a:spcPts val="0"/>
        </a:spcBef>
        <a:spcAft>
          <a:spcPts val="0"/>
        </a:spcAft>
        <a:buClrTx/>
        <a:buSzTx/>
        <a:buFontTx/>
        <a:buNone/>
        <a:tabLst/>
        <a:defRPr sz="1400" b="1" i="0" u="none" strike="noStrike" cap="none" spc="0" baseline="0">
          <a:solidFill>
            <a:srgbClr val="000000"/>
          </a:solidFill>
          <a:uFillTx/>
          <a:latin typeface="+mn-lt"/>
          <a:ea typeface="+mn-ea"/>
          <a:cs typeface="+mn-cs"/>
          <a:sym typeface="Helvetica Neue"/>
        </a:defRPr>
      </a:lvl9pPr>
    </p:bodyStyle>
    <p:otherStyle>
      <a:lvl1pPr marL="0" marR="0" indent="0" algn="ctr" defTabSz="64049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1pPr>
      <a:lvl2pPr marL="0" marR="0" indent="0" algn="ctr" defTabSz="64049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2pPr>
      <a:lvl3pPr marL="0" marR="0" indent="0" algn="ctr" defTabSz="64049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3pPr>
      <a:lvl4pPr marL="0" marR="0" indent="0" algn="ctr" defTabSz="64049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4pPr>
      <a:lvl5pPr marL="0" marR="0" indent="0" algn="ctr" defTabSz="64049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5pPr>
      <a:lvl6pPr marL="0" marR="0" indent="0" algn="ctr" defTabSz="64049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6pPr>
      <a:lvl7pPr marL="0" marR="0" indent="0" algn="ctr" defTabSz="64049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7pPr>
      <a:lvl8pPr marL="0" marR="0" indent="0" algn="ctr" defTabSz="64049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8pPr>
      <a:lvl9pPr marL="0" marR="0" indent="0" algn="ctr" defTabSz="64049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hyperlink" Target="https://www.brynteg-pri.wrexham.sch.uk/"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ourschoolwear.co.uk/collections/brynteg-c-p-school" TargetMode="Externa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wrexham.gov.uk/service/school-essentials-grant" TargetMode="Externa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ounded Rectangle"/>
          <p:cNvSpPr/>
          <p:nvPr/>
        </p:nvSpPr>
        <p:spPr>
          <a:xfrm>
            <a:off x="685800" y="7536873"/>
            <a:ext cx="6286500" cy="2958049"/>
          </a:xfrm>
          <a:prstGeom prst="roundRect">
            <a:avLst>
              <a:gd name="adj" fmla="val 9557"/>
            </a:avLst>
          </a:prstGeom>
          <a:solidFill>
            <a:srgbClr val="FFFFFF"/>
          </a:solidFill>
          <a:ln w="63500">
            <a:solidFill>
              <a:srgbClr val="000000"/>
            </a:solidFill>
            <a:miter lim="400000"/>
          </a:ln>
        </p:spPr>
        <p:txBody>
          <a:bodyPr lIns="29516" tIns="29516" rIns="29516" bIns="29516" anchor="ctr"/>
          <a:lstStyle/>
          <a:p>
            <a:pPr defTabSz="640490">
              <a:defRPr sz="2400">
                <a:solidFill>
                  <a:srgbClr val="FFFFFF"/>
                </a:solidFill>
                <a:latin typeface="Helvetica Neue Medium"/>
                <a:ea typeface="Helvetica Neue Medium"/>
                <a:cs typeface="Helvetica Neue Medium"/>
                <a:sym typeface="Helvetica Neue Medium"/>
              </a:defRPr>
            </a:pPr>
            <a:endParaRPr/>
          </a:p>
        </p:txBody>
      </p:sp>
      <p:grpSp>
        <p:nvGrpSpPr>
          <p:cNvPr id="157" name="MESSAGE FROM THE HEAD TEACHER…"/>
          <p:cNvGrpSpPr/>
          <p:nvPr/>
        </p:nvGrpSpPr>
        <p:grpSpPr>
          <a:xfrm>
            <a:off x="685800" y="996909"/>
            <a:ext cx="6286500" cy="5315190"/>
            <a:chOff x="14896" y="-69253"/>
            <a:chExt cx="4883548" cy="1619139"/>
          </a:xfrm>
        </p:grpSpPr>
        <p:sp>
          <p:nvSpPr>
            <p:cNvPr id="155" name="Rounded Rectangle"/>
            <p:cNvSpPr/>
            <p:nvPr/>
          </p:nvSpPr>
          <p:spPr>
            <a:xfrm>
              <a:off x="14896" y="-69253"/>
              <a:ext cx="4883548" cy="1616616"/>
            </a:xfrm>
            <a:prstGeom prst="roundRect">
              <a:avLst>
                <a:gd name="adj" fmla="val 8807"/>
              </a:avLst>
            </a:prstGeom>
            <a:solidFill>
              <a:srgbClr val="FFFFFF"/>
            </a:solidFill>
            <a:ln w="63500" cap="flat">
              <a:solidFill>
                <a:srgbClr val="000000"/>
              </a:solidFill>
              <a:prstDash val="solid"/>
              <a:miter lim="400000"/>
            </a:ln>
            <a:effectLst/>
          </p:spPr>
          <p:txBody>
            <a:bodyPr wrap="square" lIns="29516" tIns="29516" rIns="29516" bIns="29516" numCol="1" anchor="t">
              <a:noAutofit/>
            </a:bodyPr>
            <a:lstStyle/>
            <a:p>
              <a:pPr algn="l" defTabSz="640490">
                <a:defRPr sz="900">
                  <a:solidFill>
                    <a:srgbClr val="000000"/>
                  </a:solidFill>
                  <a:latin typeface="Helvetica Neue Medium"/>
                  <a:ea typeface="Helvetica Neue Medium"/>
                  <a:cs typeface="Helvetica Neue Medium"/>
                  <a:sym typeface="Helvetica Neue Medium"/>
                </a:defRPr>
              </a:pPr>
              <a:endParaRPr/>
            </a:p>
          </p:txBody>
        </p:sp>
        <p:sp>
          <p:nvSpPr>
            <p:cNvPr id="156" name="MESSAGE FROM THE HEAD TEACHER…"/>
            <p:cNvSpPr txBox="1"/>
            <p:nvPr/>
          </p:nvSpPr>
          <p:spPr>
            <a:xfrm>
              <a:off x="165446" y="12874"/>
              <a:ext cx="4654072" cy="15370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516" tIns="29516" rIns="29516" bIns="29516" numCol="1" anchor="t">
              <a:spAutoFit/>
            </a:bodyPr>
            <a:lstStyle/>
            <a:p>
              <a:r>
                <a:rPr lang="en-GB" sz="1200" b="1" dirty="0">
                  <a:solidFill>
                    <a:srgbClr val="000000"/>
                  </a:solidFill>
                  <a:effectLst/>
                  <a:latin typeface="Century Gothic" panose="020B0502020202020204" pitchFamily="34" charset="0"/>
                </a:rPr>
                <a:t>MESSAGE FROM THE HEADTEACHER</a:t>
              </a:r>
            </a:p>
            <a:p>
              <a:pPr algn="l"/>
              <a:endParaRPr lang="en-GB" sz="1200" dirty="0">
                <a:solidFill>
                  <a:srgbClr val="000000"/>
                </a:solidFill>
                <a:effectLst/>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What a lovely year it has been. We’ve had so many fun times together — trips to the beach, exciting pantomime and theatre visits, our wonderful Christmas shows, and lots more. The children have worked hard, made friends, and grown in confidence. We are very proud of every single one of them.</a:t>
              </a:r>
            </a:p>
            <a:p>
              <a:pPr algn="l"/>
              <a:endParaRPr lang="en-GB" sz="1200" dirty="0">
                <a:solidFill>
                  <a:srgbClr val="000000"/>
                </a:solidFill>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This summer, we will be saying goodbye to Mr Morrison and Miss </a:t>
              </a:r>
              <a:r>
                <a:rPr lang="en-GB" sz="1200" dirty="0" err="1">
                  <a:solidFill>
                    <a:srgbClr val="000000"/>
                  </a:solidFill>
                  <a:effectLst/>
                  <a:latin typeface="Century Gothic" panose="020B0502020202020204" pitchFamily="34" charset="0"/>
                </a:rPr>
                <a:t>Bexon</a:t>
              </a:r>
              <a:r>
                <a:rPr lang="en-GB" sz="1200" dirty="0">
                  <a:solidFill>
                    <a:srgbClr val="000000"/>
                  </a:solidFill>
                  <a:effectLst/>
                  <a:latin typeface="Century Gothic" panose="020B0502020202020204" pitchFamily="34" charset="0"/>
                </a:rPr>
                <a:t>. They have been a big part of our school, and we will miss them very much. We wish them all the best for the future.</a:t>
              </a:r>
              <a:endParaRPr lang="en-GB" sz="1200" dirty="0">
                <a:solidFill>
                  <a:srgbClr val="000000"/>
                </a:solidFill>
                <a:latin typeface="Century Gothic" panose="020B0502020202020204" pitchFamily="34" charset="0"/>
              </a:endParaRPr>
            </a:p>
            <a:p>
              <a:pPr algn="l"/>
              <a:endParaRPr lang="en-GB" sz="1200" dirty="0">
                <a:solidFill>
                  <a:srgbClr val="000000"/>
                </a:solidFill>
                <a:effectLst/>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We also have some happy news to share. Mr </a:t>
              </a:r>
              <a:r>
                <a:rPr lang="en-GB" sz="1200" dirty="0" err="1">
                  <a:solidFill>
                    <a:srgbClr val="000000"/>
                  </a:solidFill>
                  <a:effectLst/>
                  <a:latin typeface="Century Gothic" panose="020B0502020202020204" pitchFamily="34" charset="0"/>
                </a:rPr>
                <a:t>Daulby</a:t>
              </a:r>
              <a:r>
                <a:rPr lang="en-GB" sz="1200" dirty="0">
                  <a:solidFill>
                    <a:srgbClr val="000000"/>
                  </a:solidFill>
                  <a:effectLst/>
                  <a:latin typeface="Century Gothic" panose="020B0502020202020204" pitchFamily="34" charset="0"/>
                </a:rPr>
                <a:t> has become a dad, and Mrs James is expecting her baby during the holidays. We send them lots of love at this special time.</a:t>
              </a:r>
              <a:endParaRPr lang="en-GB" sz="1200" dirty="0">
                <a:solidFill>
                  <a:srgbClr val="000000"/>
                </a:solidFill>
                <a:latin typeface="Century Gothic" panose="020B0502020202020204" pitchFamily="34" charset="0"/>
              </a:endParaRPr>
            </a:p>
            <a:p>
              <a:pPr algn="l"/>
              <a:endParaRPr lang="en-GB" sz="1200" dirty="0">
                <a:solidFill>
                  <a:srgbClr val="000000"/>
                </a:solidFill>
                <a:effectLst/>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Thank you for all your support this year. It really helps our school feel like a caring, friendly place  for everyone.</a:t>
              </a:r>
              <a:endParaRPr lang="en-GB" sz="1200" dirty="0">
                <a:solidFill>
                  <a:srgbClr val="000000"/>
                </a:solidFill>
                <a:latin typeface="Century Gothic" panose="020B0502020202020204" pitchFamily="34" charset="0"/>
              </a:endParaRPr>
            </a:p>
            <a:p>
              <a:pPr algn="l"/>
              <a:endParaRPr lang="en-GB" sz="1200" dirty="0">
                <a:solidFill>
                  <a:srgbClr val="000000"/>
                </a:solidFill>
                <a:effectLst/>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School starts back on Wednesday, 2nd September 2026 </a:t>
              </a:r>
            </a:p>
            <a:p>
              <a:pPr algn="l"/>
              <a:r>
                <a:rPr lang="en-GB" sz="1200" dirty="0">
                  <a:solidFill>
                    <a:srgbClr val="000000"/>
                  </a:solidFill>
                  <a:effectLst/>
                  <a:latin typeface="Century Gothic" panose="020B0502020202020204" pitchFamily="34" charset="0"/>
                </a:rPr>
                <a:t>at 8:40am.  We can’t wait to see you all again.</a:t>
              </a:r>
              <a:endParaRPr lang="en-GB" sz="1200" dirty="0">
                <a:solidFill>
                  <a:srgbClr val="000000"/>
                </a:solidFill>
                <a:latin typeface="Century Gothic" panose="020B0502020202020204" pitchFamily="34" charset="0"/>
              </a:endParaRPr>
            </a:p>
            <a:p>
              <a:pPr algn="l"/>
              <a:endParaRPr lang="en-GB" sz="1200" dirty="0">
                <a:solidFill>
                  <a:srgbClr val="000000"/>
                </a:solidFill>
                <a:effectLst/>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Wishing you a safe, happy summer.</a:t>
              </a:r>
            </a:p>
            <a:p>
              <a:pPr algn="l"/>
              <a:endParaRPr lang="en-GB" dirty="0">
                <a:solidFill>
                  <a:srgbClr val="000000"/>
                </a:solidFill>
                <a:latin typeface="Freestyle Script" panose="030804020302050B0404" pitchFamily="66" charset="0"/>
              </a:endParaRPr>
            </a:p>
            <a:p>
              <a:pPr algn="l"/>
              <a:r>
                <a:rPr lang="en-GB" sz="2400" dirty="0">
                  <a:solidFill>
                    <a:srgbClr val="000000"/>
                  </a:solidFill>
                  <a:latin typeface="Freestyle Script" panose="030804020302050B0404" pitchFamily="66" charset="0"/>
                </a:rPr>
                <a:t>Mrs Firth</a:t>
              </a:r>
            </a:p>
            <a:p>
              <a:pPr algn="l"/>
              <a:endParaRPr lang="en-GB" sz="1200" dirty="0">
                <a:solidFill>
                  <a:srgbClr val="000000"/>
                </a:solidFill>
                <a:latin typeface="Century Gothic" panose="020B0502020202020204" pitchFamily="34" charset="0"/>
              </a:endParaRPr>
            </a:p>
          </p:txBody>
        </p:sp>
      </p:grpSp>
      <p:sp>
        <p:nvSpPr>
          <p:cNvPr id="158" name="Keep up to date with all that’s happening by visiting our website or our Facebook page.…"/>
          <p:cNvSpPr txBox="1"/>
          <p:nvPr/>
        </p:nvSpPr>
        <p:spPr>
          <a:xfrm>
            <a:off x="926014" y="7675304"/>
            <a:ext cx="5894282" cy="26449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516" tIns="29516" rIns="29516" bIns="29516" anchor="ctr">
            <a:spAutoFit/>
          </a:bodyPr>
          <a:lstStyle/>
          <a:p>
            <a:r>
              <a:rPr lang="en-GB" sz="1200" b="1" dirty="0">
                <a:solidFill>
                  <a:srgbClr val="000000"/>
                </a:solidFill>
                <a:latin typeface="Century Gothic" panose="020B0502020202020204" pitchFamily="34" charset="0"/>
              </a:rPr>
              <a:t>COMMUNICATION</a:t>
            </a:r>
          </a:p>
          <a:p>
            <a:pPr algn="l"/>
            <a:endParaRPr lang="en-GB" sz="1200" dirty="0">
              <a:solidFill>
                <a:srgbClr val="000000"/>
              </a:solidFill>
              <a:latin typeface="Century Gothic" panose="020B0502020202020204" pitchFamily="34" charset="0"/>
            </a:endParaRPr>
          </a:p>
          <a:p>
            <a:pPr algn="l"/>
            <a:r>
              <a:rPr lang="en-GB" sz="1200" dirty="0">
                <a:solidFill>
                  <a:srgbClr val="000000"/>
                </a:solidFill>
                <a:latin typeface="Century Gothic" panose="020B0502020202020204" pitchFamily="34" charset="0"/>
              </a:rPr>
              <a:t>Keep up to date with all that’s happening                                                                                                                                                                            by visiting our website or following us on                                                                                                                       Facebook.</a:t>
            </a:r>
          </a:p>
          <a:p>
            <a:pPr algn="l"/>
            <a:br>
              <a:rPr lang="en-GB" sz="1200" dirty="0">
                <a:solidFill>
                  <a:srgbClr val="000000"/>
                </a:solidFill>
                <a:latin typeface="Century Gothic" panose="020B0502020202020204" pitchFamily="34" charset="0"/>
              </a:rPr>
            </a:br>
            <a:r>
              <a:rPr lang="en-GB" sz="1200" dirty="0">
                <a:solidFill>
                  <a:srgbClr val="000000"/>
                </a:solidFill>
                <a:latin typeface="Century Gothic" panose="020B0502020202020204" pitchFamily="34" charset="0"/>
              </a:rPr>
              <a:t>Please ensure we have your current                                                                                                      mobile number so you receive our text                                                                                             messages, and don’t forget to sign up to                                                                                                     Seesaw to see what’s happening in your                                                                                                           child’s class.</a:t>
            </a:r>
          </a:p>
          <a:p>
            <a:pPr algn="l"/>
            <a:endParaRPr lang="en-GB" sz="1200" dirty="0">
              <a:solidFill>
                <a:srgbClr val="000000"/>
              </a:solidFill>
              <a:latin typeface="Century Gothic" panose="020B0502020202020204" pitchFamily="34" charset="0"/>
            </a:endParaRPr>
          </a:p>
          <a:p>
            <a:pPr algn="l"/>
            <a:r>
              <a:rPr lang="en-GB" sz="1200" dirty="0">
                <a:solidFill>
                  <a:srgbClr val="000000"/>
                </a:solidFill>
                <a:latin typeface="Century Gothic" panose="020B0502020202020204" pitchFamily="34" charset="0"/>
              </a:rPr>
              <a:t>You can also subscribe to our diary for Android or iOS. You can find the link on our website: </a:t>
            </a:r>
            <a:r>
              <a:rPr lang="en-GB" sz="1200" dirty="0">
                <a:hlinkClick r:id="rId2"/>
              </a:rPr>
              <a:t>https://www.brynteg-pri.wrexham.sch.uk/</a:t>
            </a:r>
            <a:endParaRPr lang="en-GB" sz="1200" dirty="0">
              <a:solidFill>
                <a:srgbClr val="000000"/>
              </a:solidFill>
              <a:latin typeface="Century Gothic" panose="020B0502020202020204" pitchFamily="34" charset="0"/>
            </a:endParaRPr>
          </a:p>
        </p:txBody>
      </p:sp>
      <p:sp>
        <p:nvSpPr>
          <p:cNvPr id="163" name="BRYNTEG NEWS"/>
          <p:cNvSpPr txBox="1"/>
          <p:nvPr/>
        </p:nvSpPr>
        <p:spPr>
          <a:xfrm>
            <a:off x="926014" y="85780"/>
            <a:ext cx="5791890" cy="8906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516" tIns="29516" rIns="29516" bIns="29516" anchor="ctr">
            <a:spAutoFit/>
          </a:bodyPr>
          <a:lstStyle>
            <a:lvl1pPr algn="l">
              <a:defRPr sz="3200" b="1">
                <a:solidFill>
                  <a:srgbClr val="4E7A27"/>
                </a:solidFill>
              </a:defRPr>
            </a:lvl1pPr>
          </a:lstStyle>
          <a:p>
            <a:pPr algn="ctr"/>
            <a:r>
              <a:rPr sz="5400" dirty="0">
                <a:solidFill>
                  <a:srgbClr val="000000"/>
                </a:solidFill>
              </a:rPr>
              <a:t>BRYNTEG</a:t>
            </a:r>
            <a:r>
              <a:rPr lang="en-GB" sz="5400" dirty="0">
                <a:solidFill>
                  <a:srgbClr val="000000"/>
                </a:solidFill>
              </a:rPr>
              <a:t> </a:t>
            </a:r>
            <a:r>
              <a:rPr sz="5400" dirty="0">
                <a:solidFill>
                  <a:srgbClr val="000000"/>
                </a:solidFill>
              </a:rPr>
              <a:t>NEWS</a:t>
            </a:r>
          </a:p>
        </p:txBody>
      </p:sp>
      <p:sp>
        <p:nvSpPr>
          <p:cNvPr id="164" name="Issue 5…"/>
          <p:cNvSpPr txBox="1"/>
          <p:nvPr/>
        </p:nvSpPr>
        <p:spPr>
          <a:xfrm rot="16200000">
            <a:off x="6104948" y="270445"/>
            <a:ext cx="1958817" cy="521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516" tIns="29516" rIns="29516" bIns="29516" anchor="ctr">
            <a:spAutoFit/>
          </a:bodyPr>
          <a:lstStyle/>
          <a:p>
            <a:pPr>
              <a:defRPr sz="1500" b="1">
                <a:solidFill>
                  <a:srgbClr val="4E7A27"/>
                </a:solidFill>
              </a:defRPr>
            </a:pPr>
            <a:r>
              <a:rPr lang="en-GB" dirty="0">
                <a:solidFill>
                  <a:srgbClr val="000000"/>
                </a:solidFill>
              </a:rPr>
              <a:t>July</a:t>
            </a:r>
          </a:p>
          <a:p>
            <a:pPr>
              <a:defRPr sz="1500" b="1">
                <a:solidFill>
                  <a:srgbClr val="4E7A27"/>
                </a:solidFill>
              </a:defRPr>
            </a:pPr>
            <a:r>
              <a:rPr lang="en-GB" dirty="0">
                <a:solidFill>
                  <a:srgbClr val="000000"/>
                </a:solidFill>
              </a:rPr>
              <a:t>2026</a:t>
            </a:r>
            <a:endParaRPr dirty="0">
              <a:solidFill>
                <a:srgbClr val="000000"/>
              </a:solidFill>
            </a:endParaRPr>
          </a:p>
        </p:txBody>
      </p:sp>
      <p:pic>
        <p:nvPicPr>
          <p:cNvPr id="165" name="IMG_0736.jpeg" descr="IMG_0736.jpeg"/>
          <p:cNvPicPr>
            <a:picLocks noChangeAspect="1"/>
          </p:cNvPicPr>
          <p:nvPr/>
        </p:nvPicPr>
        <p:blipFill rotWithShape="1">
          <a:blip r:embed="rId3"/>
          <a:srcRect l="7597" t="5483" r="4291" b="11601"/>
          <a:stretch/>
        </p:blipFill>
        <p:spPr>
          <a:xfrm>
            <a:off x="5105843" y="4419600"/>
            <a:ext cx="1528706" cy="1859401"/>
          </a:xfrm>
          <a:custGeom>
            <a:avLst/>
            <a:gdLst/>
            <a:ahLst/>
            <a:cxnLst>
              <a:cxn ang="0">
                <a:pos x="wd2" y="hd2"/>
              </a:cxn>
              <a:cxn ang="5400000">
                <a:pos x="wd2" y="hd2"/>
              </a:cxn>
              <a:cxn ang="10800000">
                <a:pos x="wd2" y="hd2"/>
              </a:cxn>
              <a:cxn ang="16200000">
                <a:pos x="wd2" y="hd2"/>
              </a:cxn>
            </a:cxnLst>
            <a:rect l="0" t="0" r="r" b="b"/>
            <a:pathLst>
              <a:path w="21547" h="21583" extrusionOk="0">
                <a:moveTo>
                  <a:pt x="9458" y="35"/>
                </a:moveTo>
                <a:cubicBezTo>
                  <a:pt x="7779" y="189"/>
                  <a:pt x="6163" y="849"/>
                  <a:pt x="5082" y="1880"/>
                </a:cubicBezTo>
                <a:cubicBezTo>
                  <a:pt x="3487" y="3399"/>
                  <a:pt x="2623" y="5348"/>
                  <a:pt x="1082" y="10872"/>
                </a:cubicBezTo>
                <a:cubicBezTo>
                  <a:pt x="260" y="13815"/>
                  <a:pt x="28" y="15159"/>
                  <a:pt x="132" y="16369"/>
                </a:cubicBezTo>
                <a:cubicBezTo>
                  <a:pt x="210" y="17287"/>
                  <a:pt x="502" y="18080"/>
                  <a:pt x="655" y="17792"/>
                </a:cubicBezTo>
                <a:cubicBezTo>
                  <a:pt x="776" y="17563"/>
                  <a:pt x="952" y="17675"/>
                  <a:pt x="1326" y="18208"/>
                </a:cubicBezTo>
                <a:lnTo>
                  <a:pt x="1648" y="18661"/>
                </a:lnTo>
                <a:lnTo>
                  <a:pt x="864" y="20009"/>
                </a:lnTo>
                <a:cubicBezTo>
                  <a:pt x="429" y="20748"/>
                  <a:pt x="38" y="21405"/>
                  <a:pt x="1" y="21470"/>
                </a:cubicBezTo>
                <a:cubicBezTo>
                  <a:pt x="-53" y="21563"/>
                  <a:pt x="2144" y="21583"/>
                  <a:pt x="10739" y="21583"/>
                </a:cubicBezTo>
                <a:lnTo>
                  <a:pt x="21547" y="21583"/>
                </a:lnTo>
                <a:lnTo>
                  <a:pt x="21085" y="20859"/>
                </a:lnTo>
                <a:cubicBezTo>
                  <a:pt x="19773" y="18807"/>
                  <a:pt x="19867" y="19039"/>
                  <a:pt x="20091" y="18472"/>
                </a:cubicBezTo>
                <a:cubicBezTo>
                  <a:pt x="20260" y="18047"/>
                  <a:pt x="20301" y="17131"/>
                  <a:pt x="20327" y="12799"/>
                </a:cubicBezTo>
                <a:cubicBezTo>
                  <a:pt x="20359" y="7215"/>
                  <a:pt x="20268" y="5811"/>
                  <a:pt x="19786" y="4575"/>
                </a:cubicBezTo>
                <a:cubicBezTo>
                  <a:pt x="19342" y="3433"/>
                  <a:pt x="18394" y="2114"/>
                  <a:pt x="17599" y="1527"/>
                </a:cubicBezTo>
                <a:cubicBezTo>
                  <a:pt x="16503" y="718"/>
                  <a:pt x="14538" y="165"/>
                  <a:pt x="12735" y="161"/>
                </a:cubicBezTo>
                <a:cubicBezTo>
                  <a:pt x="12355" y="160"/>
                  <a:pt x="11637" y="114"/>
                  <a:pt x="11140" y="54"/>
                </a:cubicBezTo>
                <a:cubicBezTo>
                  <a:pt x="10583" y="-12"/>
                  <a:pt x="10017" y="-17"/>
                  <a:pt x="9458" y="35"/>
                </a:cubicBezTo>
                <a:close/>
              </a:path>
            </a:pathLst>
          </a:custGeom>
          <a:ln w="12700">
            <a:miter lim="400000"/>
          </a:ln>
        </p:spPr>
      </p:pic>
      <p:pic>
        <p:nvPicPr>
          <p:cNvPr id="3" name="Picture 2" descr="A logo with cartoon kids holding hands&#10;&#10;AI-generated content may be incorrect.">
            <a:extLst>
              <a:ext uri="{FF2B5EF4-FFF2-40B4-BE49-F238E27FC236}">
                <a16:creationId xmlns:a16="http://schemas.microsoft.com/office/drawing/2014/main" id="{F331AB22-3D59-BDCC-6846-0A48062A9C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00" y="122278"/>
            <a:ext cx="950653" cy="950653"/>
          </a:xfrm>
          <a:prstGeom prst="rect">
            <a:avLst/>
          </a:prstGeom>
        </p:spPr>
      </p:pic>
      <p:pic>
        <p:nvPicPr>
          <p:cNvPr id="11" name="Picture 10" descr="A computer and a phone with a facebook logo&#10;&#10;AI-generated content may be incorrect.">
            <a:extLst>
              <a:ext uri="{FF2B5EF4-FFF2-40B4-BE49-F238E27FC236}">
                <a16:creationId xmlns:a16="http://schemas.microsoft.com/office/drawing/2014/main" id="{204DD951-7A60-7042-F1E6-CF6AE3FF6CD7}"/>
              </a:ext>
            </a:extLst>
          </p:cNvPr>
          <p:cNvPicPr>
            <a:picLocks noChangeAspect="1"/>
          </p:cNvPicPr>
          <p:nvPr/>
        </p:nvPicPr>
        <p:blipFill>
          <a:blip r:embed="rId5" cstate="print">
            <a:extLst>
              <a:ext uri="{28A0092B-C50C-407E-A947-70E740481C1C}">
                <a14:useLocalDpi xmlns:a14="http://schemas.microsoft.com/office/drawing/2010/main" val="0"/>
              </a:ext>
            </a:extLst>
          </a:blip>
          <a:srcRect t="19281" b="20884"/>
          <a:stretch/>
        </p:blipFill>
        <p:spPr>
          <a:xfrm>
            <a:off x="4087091" y="8346010"/>
            <a:ext cx="2809207" cy="1120584"/>
          </a:xfrm>
          <a:prstGeom prst="rect">
            <a:avLst/>
          </a:prstGeom>
        </p:spPr>
      </p:pic>
      <p:pic>
        <p:nvPicPr>
          <p:cNvPr id="7" name="Picture 6">
            <a:extLst>
              <a:ext uri="{FF2B5EF4-FFF2-40B4-BE49-F238E27FC236}">
                <a16:creationId xmlns:a16="http://schemas.microsoft.com/office/drawing/2014/main" id="{19B21A21-358F-A414-25CF-9A7E47A2574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36" b="89655" l="10000" r="92794">
                        <a14:foregroundMark x1="53971" y1="12170" x2="42941" y2="24746"/>
                        <a14:foregroundMark x1="42941" y1="24746" x2="40735" y2="38134"/>
                        <a14:foregroundMark x1="40735" y1="38134" x2="51029" y2="47667"/>
                        <a14:foregroundMark x1="51029" y1="47667" x2="62059" y2="42394"/>
                        <a14:foregroundMark x1="62059" y1="42394" x2="63676" y2="29006"/>
                        <a14:foregroundMark x1="63676" y1="29006" x2="61618" y2="18661"/>
                        <a14:foregroundMark x1="61618" y1="18661" x2="55000" y2="13793"/>
                        <a14:foregroundMark x1="55000" y1="13793" x2="54412" y2="13793"/>
                        <a14:foregroundMark x1="92794" y1="19270" x2="82059" y2="12779"/>
                        <a14:foregroundMark x1="82059" y1="12779" x2="77353" y2="23529"/>
                        <a14:foregroundMark x1="77353" y1="23529" x2="82059" y2="38742"/>
                        <a14:foregroundMark x1="82059" y1="38742" x2="84118" y2="21907"/>
                        <a14:foregroundMark x1="53088" y1="15822" x2="43235" y2="23732"/>
                        <a14:foregroundMark x1="43235" y1="23732" x2="41912" y2="36917"/>
                        <a14:foregroundMark x1="41912" y1="36917" x2="51029" y2="44422"/>
                        <a14:foregroundMark x1="51029" y1="44422" x2="61765" y2="42394"/>
                        <a14:foregroundMark x1="61765" y1="42394" x2="64706" y2="32657"/>
                        <a14:foregroundMark x1="64706" y1="32657" x2="62206" y2="20690"/>
                        <a14:foregroundMark x1="62206" y1="20690" x2="53529" y2="14604"/>
                        <a14:foregroundMark x1="53529" y1="14604" x2="53235" y2="14604"/>
                        <a14:foregroundMark x1="54559" y1="19878" x2="59559" y2="32657"/>
                        <a14:foregroundMark x1="59559" y1="32657" x2="60147" y2="32860"/>
                        <a14:foregroundMark x1="47941" y1="24746" x2="45294" y2="27992"/>
                        <a14:foregroundMark x1="75735" y1="11156" x2="79559" y2="44625"/>
                        <a14:foregroundMark x1="86176" y1="17039" x2="90294" y2="43408"/>
                        <a14:foregroundMark x1="90294" y1="43408" x2="83529" y2="36714"/>
                        <a14:foregroundMark x1="83529" y1="36714" x2="85441" y2="25558"/>
                        <a14:foregroundMark x1="85441" y1="25558" x2="87794" y2="38540"/>
                        <a14:foregroundMark x1="87794" y1="38540" x2="87500" y2="39351"/>
                        <a14:foregroundMark x1="88824" y1="16430" x2="90588" y2="29817"/>
                        <a14:foregroundMark x1="90588" y1="29817" x2="92794" y2="26369"/>
                      </a14:backgroundRemoval>
                    </a14:imgEffect>
                  </a14:imgLayer>
                </a14:imgProps>
              </a:ext>
            </a:extLst>
          </a:blip>
          <a:srcRect l="36802" t="7249" r="33151" b="46141"/>
          <a:stretch/>
        </p:blipFill>
        <p:spPr>
          <a:xfrm>
            <a:off x="486872" y="5829976"/>
            <a:ext cx="1946384" cy="2189020"/>
          </a:xfrm>
          <a:prstGeom prst="rect">
            <a:avLst/>
          </a:prstGeom>
        </p:spPr>
      </p:pic>
      <p:pic>
        <p:nvPicPr>
          <p:cNvPr id="12" name="Picture 11">
            <a:extLst>
              <a:ext uri="{FF2B5EF4-FFF2-40B4-BE49-F238E27FC236}">
                <a16:creationId xmlns:a16="http://schemas.microsoft.com/office/drawing/2014/main" id="{C7EE347E-2EFC-D7A5-160E-68B77D9631DD}"/>
              </a:ext>
            </a:extLst>
          </p:cNvPr>
          <p:cNvPicPr>
            <a:picLocks noChangeAspect="1"/>
          </p:cNvPicPr>
          <p:nvPr/>
        </p:nvPicPr>
        <p:blipFill>
          <a:blip r:embed="rId8">
            <a:extLst>
              <a:ext uri="{BEBA8EAE-BF5A-486C-A8C5-ECC9F3942E4B}">
                <a14:imgProps xmlns:a14="http://schemas.microsoft.com/office/drawing/2010/main">
                  <a14:imgLayer r:embed="rId7">
                    <a14:imgEffect>
                      <a14:backgroundRemoval t="9736" b="93509" l="6765" r="90000">
                        <a14:foregroundMark x1="16324" y1="63083" x2="6765" y2="71197"/>
                        <a14:foregroundMark x1="6765" y1="71197" x2="21912" y2="89249"/>
                        <a14:foregroundMark x1="21912" y1="89249" x2="23382" y2="69371"/>
                        <a14:foregroundMark x1="23382" y1="69371" x2="15735" y2="60649"/>
                        <a14:foregroundMark x1="15735" y1="60649" x2="12059" y2="61460"/>
                        <a14:foregroundMark x1="8382" y1="64706" x2="7794" y2="75456"/>
                        <a14:foregroundMark x1="7794" y1="75456" x2="10882" y2="84787"/>
                        <a14:foregroundMark x1="10882" y1="84787" x2="12500" y2="86004"/>
                        <a14:foregroundMark x1="22059" y1="93306" x2="26029" y2="93509"/>
                      </a14:backgroundRemoval>
                    </a14:imgEffect>
                  </a14:imgLayer>
                </a14:imgProps>
              </a:ext>
            </a:extLst>
          </a:blip>
          <a:srcRect t="56005" r="69954"/>
          <a:stretch/>
        </p:blipFill>
        <p:spPr>
          <a:xfrm>
            <a:off x="3636826" y="5171829"/>
            <a:ext cx="1528706" cy="1622840"/>
          </a:xfrm>
          <a:prstGeom prst="rect">
            <a:avLst/>
          </a:prstGeom>
        </p:spPr>
      </p:pic>
      <p:pic>
        <p:nvPicPr>
          <p:cNvPr id="14" name="Picture 13">
            <a:extLst>
              <a:ext uri="{FF2B5EF4-FFF2-40B4-BE49-F238E27FC236}">
                <a16:creationId xmlns:a16="http://schemas.microsoft.com/office/drawing/2014/main" id="{63422D57-5729-C245-2075-024B68956E40}"/>
              </a:ext>
            </a:extLst>
          </p:cNvPr>
          <p:cNvPicPr>
            <a:picLocks noChangeAspect="1"/>
          </p:cNvPicPr>
          <p:nvPr/>
        </p:nvPicPr>
        <p:blipFill>
          <a:blip r:embed="rId9">
            <a:extLst>
              <a:ext uri="{BEBA8EAE-BF5A-486C-A8C5-ECC9F3942E4B}">
                <a14:imgProps xmlns:a14="http://schemas.microsoft.com/office/drawing/2010/main">
                  <a14:imgLayer r:embed="rId7">
                    <a14:imgEffect>
                      <a14:backgroundRemoval t="61258" b="95538" l="30441" r="67059">
                        <a14:foregroundMark x1="34118" y1="61460" x2="32353" y2="76471"/>
                        <a14:foregroundMark x1="32353" y1="76471" x2="49118" y2="89452"/>
                        <a14:foregroundMark x1="49118" y1="89452" x2="62353" y2="83976"/>
                        <a14:foregroundMark x1="62353" y1="83976" x2="67500" y2="68763"/>
                        <a14:foregroundMark x1="67500" y1="68763" x2="61471" y2="60041"/>
                        <a14:foregroundMark x1="61471" y1="60041" x2="51471" y2="61258"/>
                        <a14:foregroundMark x1="51471" y1="61258" x2="60882" y2="62272"/>
                        <a14:foregroundMark x1="67059" y1="61460" x2="65294" y2="74037"/>
                        <a14:foregroundMark x1="30441" y1="62475" x2="33382" y2="79716"/>
                        <a14:foregroundMark x1="33382" y1="79716" x2="41765" y2="88438"/>
                        <a14:foregroundMark x1="41765" y1="88438" x2="49118" y2="89452"/>
                        <a14:foregroundMark x1="49118" y1="89452" x2="62059" y2="82353"/>
                        <a14:foregroundMark x1="62059" y1="82353" x2="65000" y2="75051"/>
                        <a14:foregroundMark x1="63971" y1="72819" x2="56912" y2="85396"/>
                        <a14:foregroundMark x1="56912" y1="85396" x2="44412" y2="90669"/>
                        <a14:foregroundMark x1="48676" y1="89047" x2="56471" y2="89249"/>
                        <a14:foregroundMark x1="56471" y1="89249" x2="57794" y2="88844"/>
                        <a14:foregroundMark x1="55441" y1="89655" x2="43529" y2="91684"/>
                        <a14:foregroundMark x1="43529" y1="91684" x2="40588" y2="91075"/>
                        <a14:foregroundMark x1="55294" y1="91075" x2="45441" y2="92292"/>
                        <a14:foregroundMark x1="45441" y1="92292" x2="38971" y2="88641"/>
                      </a14:backgroundRemoval>
                    </a14:imgEffect>
                  </a14:imgLayer>
                </a14:imgProps>
              </a:ext>
            </a:extLst>
          </a:blip>
          <a:srcRect l="28427" t="57273" r="30696" b="-57273"/>
          <a:stretch/>
        </p:blipFill>
        <p:spPr>
          <a:xfrm rot="20654024">
            <a:off x="5062131" y="6486115"/>
            <a:ext cx="2242551" cy="3977439"/>
          </a:xfrm>
          <a:prstGeom prst="rect">
            <a:avLst/>
          </a:prstGeom>
        </p:spPr>
      </p:pic>
      <p:pic>
        <p:nvPicPr>
          <p:cNvPr id="18" name="Picture 17">
            <a:extLst>
              <a:ext uri="{FF2B5EF4-FFF2-40B4-BE49-F238E27FC236}">
                <a16:creationId xmlns:a16="http://schemas.microsoft.com/office/drawing/2014/main" id="{2B47B85D-0465-F00D-5E51-81C4CA8D080D}"/>
              </a:ext>
            </a:extLst>
          </p:cNvPr>
          <p:cNvPicPr>
            <a:picLocks noChangeAspect="1"/>
          </p:cNvPicPr>
          <p:nvPr/>
        </p:nvPicPr>
        <p:blipFill>
          <a:blip r:embed="rId10">
            <a:extLst>
              <a:ext uri="{BEBA8EAE-BF5A-486C-A8C5-ECC9F3942E4B}">
                <a14:imgProps xmlns:a14="http://schemas.microsoft.com/office/drawing/2010/main">
                  <a14:imgLayer r:embed="rId7">
                    <a14:imgEffect>
                      <a14:backgroundRemoval t="10751" b="50710" l="68971" r="94853">
                        <a14:foregroundMark x1="78088" y1="10953" x2="74118" y2="10751"/>
                        <a14:foregroundMark x1="74118" y1="10751" x2="71471" y2="13387"/>
                        <a14:foregroundMark x1="71471" y1="13387" x2="68971" y2="18864"/>
                        <a14:foregroundMark x1="68971" y1="29151" x2="68971" y2="32049"/>
                        <a14:foregroundMark x1="68971" y1="27789" x2="68971" y2="28196"/>
                        <a14:foregroundMark x1="68971" y1="26978" x2="68971" y2="27181"/>
                        <a14:foregroundMark x1="68971" y1="18864" x2="68971" y2="26572"/>
                        <a14:foregroundMark x1="68971" y1="32049" x2="82353" y2="48884"/>
                        <a14:foregroundMark x1="82353" y1="48884" x2="86471" y2="51318"/>
                        <a14:foregroundMark x1="86471" y1="51318" x2="89412" y2="48073"/>
                        <a14:foregroundMark x1="89412" y1="48073" x2="89559" y2="43408"/>
                        <a14:foregroundMark x1="89559" y1="43408" x2="89766" y2="43066"/>
                        <a14:foregroundMark x1="92801" y1="37434" x2="93824" y2="33671"/>
                        <a14:foregroundMark x1="93824" y1="33671" x2="94393" y2="19345"/>
                        <a14:foregroundMark x1="93983" y1="18506" x2="88824" y2="14199"/>
                        <a14:foregroundMark x1="83235" y1="49493" x2="88382" y2="49087"/>
                        <a14:foregroundMark x1="87647" y1="50710" x2="82794" y2="50710"/>
                        <a14:foregroundMark x1="82794" y1="50710" x2="82794" y2="50507"/>
                        <a14:foregroundMark x1="94853" y1="34280" x2="94412" y2="36105"/>
                        <a14:foregroundMark x1="68971" y1="29615" x2="69265" y2="32454"/>
                        <a14:foregroundMark x1="80294" y1="17241" x2="78235" y2="40568"/>
                        <a14:foregroundMark x1="83824" y1="20892" x2="87059" y2="44422"/>
                        <a14:backgroundMark x1="68971" y1="27181" x2="68971" y2="27181"/>
                        <a14:backgroundMark x1="68971" y1="26572" x2="68971" y2="26978"/>
                        <a14:backgroundMark x1="68971" y1="28195" x2="68529" y2="28195"/>
                        <a14:backgroundMark x1="69118" y1="27586" x2="68971" y2="27789"/>
                        <a14:backgroundMark x1="91029" y1="40771" x2="91324" y2="42596"/>
                        <a14:backgroundMark x1="91176" y1="40771" x2="91912" y2="40365"/>
                        <a14:backgroundMark x1="94265" y1="18256" x2="94706" y2="19067"/>
                      </a14:backgroundRemoval>
                    </a14:imgEffect>
                  </a14:imgLayer>
                </a14:imgProps>
              </a:ext>
            </a:extLst>
          </a:blip>
          <a:srcRect l="68233" t="6669" r="3212" b="46721"/>
          <a:stretch/>
        </p:blipFill>
        <p:spPr>
          <a:xfrm rot="20546642">
            <a:off x="2624104" y="5872552"/>
            <a:ext cx="1494373" cy="1768374"/>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a:extLst>
              <a:ext uri="{FF2B5EF4-FFF2-40B4-BE49-F238E27FC236}">
                <a16:creationId xmlns:a16="http://schemas.microsoft.com/office/drawing/2014/main" id="{5CAB9F4A-B416-48F6-816C-A62E4FA7D2C2}"/>
              </a:ext>
            </a:extLst>
          </p:cNvPr>
          <p:cNvSpPr/>
          <p:nvPr/>
        </p:nvSpPr>
        <p:spPr>
          <a:xfrm>
            <a:off x="685801" y="275364"/>
            <a:ext cx="6286500" cy="9605236"/>
          </a:xfrm>
          <a:prstGeom prst="roundRect">
            <a:avLst>
              <a:gd name="adj" fmla="val 9820"/>
            </a:avLst>
          </a:prstGeom>
          <a:solidFill>
            <a:srgbClr val="FFFFFF"/>
          </a:solidFill>
          <a:ln w="63500" cap="flat">
            <a:solidFill>
              <a:srgbClr val="000000"/>
            </a:solidFill>
            <a:prstDash val="solid"/>
            <a:miter lim="400000"/>
          </a:ln>
          <a:effectLst/>
        </p:spPr>
        <p:txBody>
          <a:bodyPr wrap="square" lIns="29516" tIns="29516" rIns="29516" bIns="29516" numCol="1" anchor="t">
            <a:noAutofit/>
          </a:bodyPr>
          <a:lstStyle/>
          <a:p>
            <a:pPr algn="l" defTabSz="640490">
              <a:defRPr sz="1000">
                <a:solidFill>
                  <a:srgbClr val="000000"/>
                </a:solidFill>
                <a:latin typeface="Helvetica Neue Medium"/>
                <a:ea typeface="Helvetica Neue Medium"/>
                <a:cs typeface="Helvetica Neue Medium"/>
                <a:sym typeface="Helvetica Neue Medium"/>
              </a:defRPr>
            </a:pPr>
            <a:endParaRPr sz="800"/>
          </a:p>
        </p:txBody>
      </p:sp>
      <p:sp>
        <p:nvSpPr>
          <p:cNvPr id="6" name="TextBox 5">
            <a:extLst>
              <a:ext uri="{FF2B5EF4-FFF2-40B4-BE49-F238E27FC236}">
                <a16:creationId xmlns:a16="http://schemas.microsoft.com/office/drawing/2014/main" id="{144B08C5-7787-0F2B-C5E2-E4AA9A5751A2}"/>
              </a:ext>
            </a:extLst>
          </p:cNvPr>
          <p:cNvSpPr txBox="1"/>
          <p:nvPr/>
        </p:nvSpPr>
        <p:spPr>
          <a:xfrm>
            <a:off x="800099" y="417056"/>
            <a:ext cx="6070599" cy="6924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endParaRPr lang="en-GB" sz="1200" b="1" dirty="0">
              <a:solidFill>
                <a:srgbClr val="000000"/>
              </a:solidFill>
              <a:effectLst/>
              <a:latin typeface="Century Gothic" panose="020B0502020202020204" pitchFamily="34" charset="0"/>
            </a:endParaRPr>
          </a:p>
          <a:p>
            <a:pPr algn="l"/>
            <a:r>
              <a:rPr lang="en-GB" sz="1200" b="1" dirty="0">
                <a:solidFill>
                  <a:srgbClr val="000000"/>
                </a:solidFill>
                <a:latin typeface="Century Gothic" panose="020B0502020202020204" pitchFamily="34" charset="0"/>
              </a:rPr>
              <a:t>HOPE HOSPICE</a:t>
            </a:r>
          </a:p>
          <a:p>
            <a:pPr algn="l"/>
            <a:endParaRPr lang="en-GB" sz="1200" dirty="0">
              <a:solidFill>
                <a:srgbClr val="000000"/>
              </a:solidFill>
              <a:effectLst/>
              <a:latin typeface="Century Gothic" panose="020B0502020202020204" pitchFamily="34" charset="0"/>
            </a:endParaRPr>
          </a:p>
          <a:p>
            <a:pPr algn="l"/>
            <a:r>
              <a:rPr lang="en-GB" sz="1200" dirty="0">
                <a:effectLst/>
                <a:latin typeface="Century Gothic" panose="020B0502020202020204" pitchFamily="34" charset="0"/>
              </a:rPr>
              <a:t>Hope House Hospice recently led </a:t>
            </a:r>
          </a:p>
          <a:p>
            <a:pPr algn="l"/>
            <a:r>
              <a:rPr lang="en-GB" sz="1200" dirty="0">
                <a:effectLst/>
                <a:latin typeface="Century Gothic" panose="020B0502020202020204" pitchFamily="34" charset="0"/>
              </a:rPr>
              <a:t>a whole‑school assembly to help </a:t>
            </a:r>
          </a:p>
          <a:p>
            <a:pPr algn="l"/>
            <a:r>
              <a:rPr lang="en-GB" sz="1200" dirty="0">
                <a:effectLst/>
                <a:latin typeface="Century Gothic" panose="020B0502020202020204" pitchFamily="34" charset="0"/>
              </a:rPr>
              <a:t>our pupils learn more about the </a:t>
            </a:r>
          </a:p>
          <a:p>
            <a:pPr algn="l"/>
            <a:r>
              <a:rPr lang="en-GB" sz="1200" dirty="0">
                <a:effectLst/>
                <a:latin typeface="Century Gothic" panose="020B0502020202020204" pitchFamily="34" charset="0"/>
              </a:rPr>
              <a:t>incredible work they do. It was </a:t>
            </a:r>
          </a:p>
          <a:p>
            <a:pPr algn="l"/>
            <a:r>
              <a:rPr lang="en-GB" sz="1200" dirty="0">
                <a:effectLst/>
                <a:latin typeface="Century Gothic" panose="020B0502020202020204" pitchFamily="34" charset="0"/>
              </a:rPr>
              <a:t>lovely to see how caring, </a:t>
            </a:r>
          </a:p>
          <a:p>
            <a:pPr algn="l"/>
            <a:r>
              <a:rPr lang="en-GB" sz="1200" dirty="0">
                <a:effectLst/>
                <a:latin typeface="Century Gothic" panose="020B0502020202020204" pitchFamily="34" charset="0"/>
              </a:rPr>
              <a:t>thoughtful, and responsive the </a:t>
            </a:r>
          </a:p>
          <a:p>
            <a:pPr algn="l"/>
            <a:r>
              <a:rPr lang="en-GB" sz="1200" dirty="0">
                <a:effectLst/>
                <a:latin typeface="Century Gothic" panose="020B0502020202020204" pitchFamily="34" charset="0"/>
              </a:rPr>
              <a:t>children were throughout — they </a:t>
            </a:r>
          </a:p>
          <a:p>
            <a:pPr algn="l"/>
            <a:r>
              <a:rPr lang="en-GB" sz="1200" dirty="0">
                <a:effectLst/>
                <a:latin typeface="Century Gothic" panose="020B0502020202020204" pitchFamily="34" charset="0"/>
              </a:rPr>
              <a:t>listened beautifully and showed </a:t>
            </a:r>
          </a:p>
          <a:p>
            <a:pPr algn="l"/>
            <a:r>
              <a:rPr lang="en-GB" sz="1200" dirty="0">
                <a:effectLst/>
                <a:latin typeface="Century Gothic" panose="020B0502020202020204" pitchFamily="34" charset="0"/>
              </a:rPr>
              <a:t>real empathy.</a:t>
            </a:r>
            <a:endParaRPr lang="en-GB" sz="1200" dirty="0">
              <a:latin typeface="Century Gothic" panose="020B0502020202020204" pitchFamily="34" charset="0"/>
            </a:endParaRPr>
          </a:p>
          <a:p>
            <a:pPr algn="l"/>
            <a:endParaRPr lang="en-GB" sz="1200" dirty="0">
              <a:effectLst/>
              <a:latin typeface="Century Gothic" panose="020B0502020202020204" pitchFamily="34" charset="0"/>
            </a:endParaRPr>
          </a:p>
          <a:p>
            <a:pPr algn="l"/>
            <a:r>
              <a:rPr lang="en-GB" sz="1200" dirty="0">
                <a:effectLst/>
                <a:latin typeface="Century Gothic" panose="020B0502020202020204" pitchFamily="34" charset="0"/>
              </a:rPr>
              <a:t>Following our conversation with </a:t>
            </a:r>
          </a:p>
          <a:p>
            <a:pPr algn="l"/>
            <a:r>
              <a:rPr lang="en-GB" sz="1200" dirty="0">
                <a:effectLst/>
                <a:latin typeface="Century Gothic" panose="020B0502020202020204" pitchFamily="34" charset="0"/>
              </a:rPr>
              <a:t>the charity, we have decided to </a:t>
            </a:r>
          </a:p>
          <a:p>
            <a:pPr algn="l"/>
            <a:r>
              <a:rPr lang="en-GB" sz="1200" dirty="0">
                <a:effectLst/>
                <a:latin typeface="Century Gothic" panose="020B0502020202020204" pitchFamily="34" charset="0"/>
              </a:rPr>
              <a:t>hold a charity day in the autumn. </a:t>
            </a:r>
          </a:p>
          <a:p>
            <a:pPr algn="l"/>
            <a:r>
              <a:rPr lang="en-GB" sz="1200" dirty="0">
                <a:effectLst/>
                <a:latin typeface="Century Gothic" panose="020B0502020202020204" pitchFamily="34" charset="0"/>
              </a:rPr>
              <a:t>Instead of asking for money, we will be collecting donations for the Hope House charity shops. If you have any items at home that you no longer need but feel could be sold, please hang on to them — we will share the date and details closer to the time.</a:t>
            </a:r>
          </a:p>
          <a:p>
            <a:pPr algn="l"/>
            <a:endParaRPr lang="en-GB" sz="1200" dirty="0">
              <a:latin typeface="Century Gothic" panose="020B0502020202020204" pitchFamily="34" charset="0"/>
            </a:endParaRPr>
          </a:p>
          <a:p>
            <a:pPr algn="l"/>
            <a:r>
              <a:rPr lang="en-GB" sz="1200" dirty="0">
                <a:effectLst/>
                <a:latin typeface="Century Gothic" panose="020B0502020202020204" pitchFamily="34" charset="0"/>
              </a:rPr>
              <a:t>Thank you for supporting such an important cause and for helping our pupils understand the value of kindness and community.</a:t>
            </a:r>
            <a:endParaRPr lang="en-GB" sz="1200" dirty="0">
              <a:latin typeface="Century Gothic" panose="020B0502020202020204" pitchFamily="34" charset="0"/>
            </a:endParaRPr>
          </a:p>
          <a:p>
            <a:pPr algn="l"/>
            <a:endParaRPr lang="en-GB" sz="1200" dirty="0">
              <a:solidFill>
                <a:srgbClr val="000000"/>
              </a:solidFill>
              <a:latin typeface="Century Gothic" panose="020B0502020202020204" pitchFamily="34" charset="0"/>
            </a:endParaRPr>
          </a:p>
          <a:p>
            <a:pPr algn="l"/>
            <a:endParaRPr lang="en-GB" sz="1200" dirty="0">
              <a:solidFill>
                <a:srgbClr val="000000"/>
              </a:solidFill>
              <a:effectLst/>
              <a:latin typeface="Century Gothic" panose="020B0502020202020204" pitchFamily="34" charset="0"/>
            </a:endParaRPr>
          </a:p>
          <a:p>
            <a:pPr algn="l"/>
            <a:r>
              <a:rPr lang="en-GB" sz="1200" b="1" dirty="0">
                <a:solidFill>
                  <a:srgbClr val="000000"/>
                </a:solidFill>
                <a:latin typeface="Century Gothic" panose="020B0502020202020204" pitchFamily="34" charset="0"/>
              </a:rPr>
              <a:t>MATHS CHALLENGE</a:t>
            </a:r>
          </a:p>
          <a:p>
            <a:pPr algn="l"/>
            <a:endParaRPr lang="en-GB" sz="1200" dirty="0">
              <a:solidFill>
                <a:srgbClr val="000000"/>
              </a:solidFill>
              <a:effectLst/>
              <a:latin typeface="Century Gothic" panose="020B0502020202020204" pitchFamily="34" charset="0"/>
            </a:endParaRPr>
          </a:p>
          <a:p>
            <a:pPr algn="l"/>
            <a:r>
              <a:rPr lang="en-GB" sz="1200" dirty="0">
                <a:effectLst/>
                <a:latin typeface="Century Gothic" panose="020B0502020202020204" pitchFamily="34" charset="0"/>
              </a:rPr>
              <a:t>Pupils from Year 4 to Year 6 were selected to take part in a Numeracy Challenge at Ysgol Bryn Alyn, competing against schools from across the local area. The children represented </a:t>
            </a:r>
            <a:r>
              <a:rPr lang="en-GB" sz="1200" dirty="0" err="1">
                <a:effectLst/>
                <a:latin typeface="Century Gothic" panose="020B0502020202020204" pitchFamily="34" charset="0"/>
              </a:rPr>
              <a:t>Brynteg</a:t>
            </a:r>
            <a:r>
              <a:rPr lang="en-GB" sz="1200" dirty="0">
                <a:effectLst/>
                <a:latin typeface="Century Gothic" panose="020B0502020202020204" pitchFamily="34" charset="0"/>
              </a:rPr>
              <a:t> brilliantly, showing impressive problem‑solving skills, determination and resilience throughout the event.</a:t>
            </a:r>
            <a:endParaRPr lang="en-GB" sz="1200" dirty="0">
              <a:latin typeface="Century Gothic" panose="020B0502020202020204" pitchFamily="34" charset="0"/>
            </a:endParaRPr>
          </a:p>
          <a:p>
            <a:pPr algn="l"/>
            <a:r>
              <a:rPr lang="en-GB" sz="1200" dirty="0">
                <a:effectLst/>
                <a:latin typeface="Century Gothic" panose="020B0502020202020204" pitchFamily="34" charset="0"/>
              </a:rPr>
              <a:t>We are incredibly proud to share that one of our teams came third — a fantastic achievement in a very competitive field.</a:t>
            </a:r>
            <a:endParaRPr lang="en-GB" sz="1200" dirty="0">
              <a:latin typeface="Century Gothic" panose="020B0502020202020204" pitchFamily="34" charset="0"/>
            </a:endParaRPr>
          </a:p>
          <a:p>
            <a:pPr algn="l"/>
            <a:r>
              <a:rPr lang="en-GB" sz="1200" dirty="0">
                <a:effectLst/>
                <a:latin typeface="Century Gothic" panose="020B0502020202020204" pitchFamily="34" charset="0"/>
              </a:rPr>
              <a:t>Well done to all the pupils who took part. They demonstrated exactly the kind of teamwork and perseverance we value at </a:t>
            </a:r>
            <a:r>
              <a:rPr lang="en-GB" sz="1200" dirty="0" err="1">
                <a:effectLst/>
                <a:latin typeface="Century Gothic" panose="020B0502020202020204" pitchFamily="34" charset="0"/>
              </a:rPr>
              <a:t>Brynteg</a:t>
            </a:r>
            <a:r>
              <a:rPr lang="en-GB" sz="1200" dirty="0">
                <a:effectLst/>
                <a:latin typeface="Century Gothic" panose="020B0502020202020204" pitchFamily="34" charset="0"/>
              </a:rPr>
              <a:t> CP School.</a:t>
            </a:r>
            <a:endParaRPr lang="en-GB" sz="1200" dirty="0">
              <a:latin typeface="Century Gothic" panose="020B0502020202020204" pitchFamily="34" charset="0"/>
            </a:endParaRPr>
          </a:p>
          <a:p>
            <a:pPr algn="l"/>
            <a:endParaRPr lang="en-GB" sz="1200" dirty="0">
              <a:solidFill>
                <a:srgbClr val="000000"/>
              </a:solidFill>
              <a:latin typeface="Century Gothic" panose="020B0502020202020204" pitchFamily="34" charset="0"/>
            </a:endParaRPr>
          </a:p>
          <a:p>
            <a:pPr algn="l"/>
            <a:endParaRPr lang="en-GB" sz="1200" dirty="0">
              <a:solidFill>
                <a:srgbClr val="000000"/>
              </a:solidFill>
              <a:effectLst/>
              <a:latin typeface="Century Gothic" panose="020B0502020202020204" pitchFamily="34" charset="0"/>
            </a:endParaRPr>
          </a:p>
        </p:txBody>
      </p:sp>
      <p:pic>
        <p:nvPicPr>
          <p:cNvPr id="3" name="Picture 2" descr="A group of children sitting on the floor in a classroom&#10;&#10;AI-generated content may be incorrect.">
            <a:extLst>
              <a:ext uri="{FF2B5EF4-FFF2-40B4-BE49-F238E27FC236}">
                <a16:creationId xmlns:a16="http://schemas.microsoft.com/office/drawing/2014/main" id="{24532036-BF6F-39CF-919C-AF9F06E189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8843" y="958418"/>
            <a:ext cx="3081675" cy="2311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6CCE0169-E922-9F2C-7058-F56103AD3E41}"/>
              </a:ext>
            </a:extLst>
          </p:cNvPr>
          <p:cNvPicPr>
            <a:picLocks noChangeAspect="1"/>
          </p:cNvPicPr>
          <p:nvPr/>
        </p:nvPicPr>
        <p:blipFill>
          <a:blip r:embed="rId3"/>
          <a:stretch>
            <a:fillRect/>
          </a:stretch>
        </p:blipFill>
        <p:spPr>
          <a:xfrm>
            <a:off x="1228168" y="7214270"/>
            <a:ext cx="2341420" cy="2268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AC0A697-BFFF-9D1E-B71A-5BD34416EC2B}"/>
              </a:ext>
            </a:extLst>
          </p:cNvPr>
          <p:cNvPicPr>
            <a:picLocks noChangeAspect="1"/>
          </p:cNvPicPr>
          <p:nvPr/>
        </p:nvPicPr>
        <p:blipFill>
          <a:blip r:embed="rId4"/>
          <a:stretch>
            <a:fillRect/>
          </a:stretch>
        </p:blipFill>
        <p:spPr>
          <a:xfrm>
            <a:off x="4027442" y="7192962"/>
            <a:ext cx="2385401" cy="2311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839826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a:extLst>
              <a:ext uri="{FF2B5EF4-FFF2-40B4-BE49-F238E27FC236}">
                <a16:creationId xmlns:a16="http://schemas.microsoft.com/office/drawing/2014/main" id="{5CAB9F4A-B416-48F6-816C-A62E4FA7D2C2}"/>
              </a:ext>
            </a:extLst>
          </p:cNvPr>
          <p:cNvSpPr/>
          <p:nvPr/>
        </p:nvSpPr>
        <p:spPr>
          <a:xfrm>
            <a:off x="685801" y="217309"/>
            <a:ext cx="6286500" cy="10031198"/>
          </a:xfrm>
          <a:prstGeom prst="roundRect">
            <a:avLst>
              <a:gd name="adj" fmla="val 9820"/>
            </a:avLst>
          </a:prstGeom>
          <a:solidFill>
            <a:srgbClr val="FFFFFF"/>
          </a:solidFill>
          <a:ln w="63500" cap="flat">
            <a:solidFill>
              <a:srgbClr val="000000"/>
            </a:solidFill>
            <a:prstDash val="solid"/>
            <a:miter lim="400000"/>
          </a:ln>
          <a:effectLst/>
        </p:spPr>
        <p:txBody>
          <a:bodyPr wrap="square" lIns="29516" tIns="29516" rIns="29516" bIns="29516" numCol="1" anchor="t">
            <a:noAutofit/>
          </a:bodyPr>
          <a:lstStyle/>
          <a:p>
            <a:pPr algn="l" defTabSz="640490">
              <a:defRPr sz="1000">
                <a:solidFill>
                  <a:srgbClr val="000000"/>
                </a:solidFill>
                <a:latin typeface="Helvetica Neue Medium"/>
                <a:ea typeface="Helvetica Neue Medium"/>
                <a:cs typeface="Helvetica Neue Medium"/>
                <a:sym typeface="Helvetica Neue Medium"/>
              </a:defRPr>
            </a:pPr>
            <a:endParaRPr sz="800"/>
          </a:p>
        </p:txBody>
      </p:sp>
      <p:sp>
        <p:nvSpPr>
          <p:cNvPr id="6" name="TextBox 5">
            <a:extLst>
              <a:ext uri="{FF2B5EF4-FFF2-40B4-BE49-F238E27FC236}">
                <a16:creationId xmlns:a16="http://schemas.microsoft.com/office/drawing/2014/main" id="{144B08C5-7787-0F2B-C5E2-E4AA9A5751A2}"/>
              </a:ext>
            </a:extLst>
          </p:cNvPr>
          <p:cNvSpPr txBox="1"/>
          <p:nvPr/>
        </p:nvSpPr>
        <p:spPr>
          <a:xfrm>
            <a:off x="800100" y="444893"/>
            <a:ext cx="6070599" cy="100950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400" b="1" dirty="0">
                <a:solidFill>
                  <a:srgbClr val="000000"/>
                </a:solidFill>
                <a:effectLst/>
                <a:latin typeface="Century Gothic" panose="020B0502020202020204" pitchFamily="34" charset="0"/>
              </a:rPr>
              <a:t>DATES FOR YOUR DIARY</a:t>
            </a:r>
          </a:p>
          <a:p>
            <a:endParaRPr lang="en-GB" sz="2400" b="1" dirty="0">
              <a:solidFill>
                <a:srgbClr val="000000"/>
              </a:solidFill>
              <a:latin typeface="Century Gothic" panose="020B0502020202020204" pitchFamily="34" charset="0"/>
            </a:endParaRPr>
          </a:p>
          <a:p>
            <a:endParaRPr lang="en-GB" sz="2400" b="1" dirty="0">
              <a:solidFill>
                <a:srgbClr val="000000"/>
              </a:solidFill>
              <a:latin typeface="Century Gothic" panose="020B0502020202020204" pitchFamily="34" charset="0"/>
            </a:endParaRPr>
          </a:p>
          <a:p>
            <a:endParaRPr lang="en-GB" sz="2400" b="1" dirty="0">
              <a:solidFill>
                <a:srgbClr val="000000"/>
              </a:solidFill>
              <a:latin typeface="Century Gothic" panose="020B0502020202020204" pitchFamily="34" charset="0"/>
            </a:endParaRPr>
          </a:p>
          <a:p>
            <a:endParaRPr lang="en-GB" sz="2400" b="1" dirty="0">
              <a:solidFill>
                <a:srgbClr val="000000"/>
              </a:solidFill>
              <a:effectLst/>
              <a:latin typeface="Century Gothic" panose="020B0502020202020204" pitchFamily="34" charset="0"/>
            </a:endParaRPr>
          </a:p>
          <a:p>
            <a:endParaRPr lang="en-GB" sz="2400" b="1" dirty="0">
              <a:solidFill>
                <a:srgbClr val="000000"/>
              </a:solidFill>
              <a:latin typeface="Century Gothic" panose="020B0502020202020204" pitchFamily="34" charset="0"/>
            </a:endParaRPr>
          </a:p>
          <a:p>
            <a:endParaRPr lang="en-GB" sz="2400" b="1" dirty="0">
              <a:solidFill>
                <a:srgbClr val="000000"/>
              </a:solidFill>
              <a:effectLst/>
              <a:latin typeface="Century Gothic" panose="020B0502020202020204" pitchFamily="34" charset="0"/>
            </a:endParaRPr>
          </a:p>
          <a:p>
            <a:endParaRPr lang="en-GB" sz="2400" b="1" dirty="0">
              <a:solidFill>
                <a:srgbClr val="000000"/>
              </a:solidFill>
              <a:latin typeface="Century Gothic" panose="020B0502020202020204" pitchFamily="34" charset="0"/>
            </a:endParaRPr>
          </a:p>
          <a:p>
            <a:endParaRPr lang="en-GB" sz="2400" b="1" dirty="0">
              <a:solidFill>
                <a:srgbClr val="000000"/>
              </a:solidFill>
              <a:effectLst/>
              <a:latin typeface="Century Gothic" panose="020B0502020202020204" pitchFamily="34" charset="0"/>
            </a:endParaRPr>
          </a:p>
          <a:p>
            <a:endParaRPr lang="en-GB" sz="2400" b="1" dirty="0">
              <a:solidFill>
                <a:srgbClr val="000000"/>
              </a:solidFill>
              <a:latin typeface="Century Gothic" panose="020B0502020202020204" pitchFamily="34" charset="0"/>
            </a:endParaRPr>
          </a:p>
          <a:p>
            <a:endParaRPr lang="en-GB" sz="2400" b="1" dirty="0">
              <a:solidFill>
                <a:srgbClr val="000000"/>
              </a:solidFill>
              <a:effectLst/>
              <a:latin typeface="Century Gothic" panose="020B0502020202020204" pitchFamily="34" charset="0"/>
            </a:endParaRPr>
          </a:p>
          <a:p>
            <a:endParaRPr lang="en-GB" sz="2400" b="1" dirty="0">
              <a:solidFill>
                <a:srgbClr val="000000"/>
              </a:solidFill>
              <a:latin typeface="Century Gothic" panose="020B0502020202020204" pitchFamily="34" charset="0"/>
            </a:endParaRPr>
          </a:p>
          <a:p>
            <a:endParaRPr lang="en-GB" sz="2400" b="1" dirty="0">
              <a:solidFill>
                <a:srgbClr val="000000"/>
              </a:solidFill>
              <a:effectLst/>
              <a:latin typeface="Century Gothic" panose="020B0502020202020204" pitchFamily="34" charset="0"/>
            </a:endParaRPr>
          </a:p>
          <a:p>
            <a:endParaRPr lang="en-GB" sz="2400" b="1" dirty="0">
              <a:solidFill>
                <a:srgbClr val="000000"/>
              </a:solidFill>
              <a:latin typeface="Century Gothic" panose="020B0502020202020204" pitchFamily="34" charset="0"/>
            </a:endParaRPr>
          </a:p>
          <a:p>
            <a:endParaRPr lang="en-GB" sz="2400" b="1" dirty="0">
              <a:solidFill>
                <a:srgbClr val="000000"/>
              </a:solidFill>
              <a:effectLst/>
              <a:latin typeface="Century Gothic" panose="020B0502020202020204" pitchFamily="34" charset="0"/>
            </a:endParaRPr>
          </a:p>
          <a:p>
            <a:endParaRPr lang="en-GB" sz="2400" b="1" dirty="0">
              <a:solidFill>
                <a:srgbClr val="000000"/>
              </a:solidFill>
              <a:latin typeface="Century Gothic" panose="020B0502020202020204" pitchFamily="34" charset="0"/>
            </a:endParaRPr>
          </a:p>
          <a:p>
            <a:endParaRPr lang="en-GB" sz="2400" b="1" dirty="0">
              <a:solidFill>
                <a:srgbClr val="000000"/>
              </a:solidFill>
              <a:effectLst/>
              <a:latin typeface="Century Gothic" panose="020B0502020202020204" pitchFamily="34" charset="0"/>
            </a:endParaRPr>
          </a:p>
          <a:p>
            <a:endParaRPr lang="en-GB" sz="2400" b="1" dirty="0">
              <a:solidFill>
                <a:srgbClr val="000000"/>
              </a:solidFill>
              <a:latin typeface="Century Gothic" panose="020B0502020202020204" pitchFamily="34" charset="0"/>
            </a:endParaRPr>
          </a:p>
          <a:p>
            <a:endParaRPr lang="en-GB" sz="2400" b="1" dirty="0">
              <a:solidFill>
                <a:srgbClr val="000000"/>
              </a:solidFill>
              <a:effectLst/>
              <a:latin typeface="Century Gothic" panose="020B0502020202020204" pitchFamily="34" charset="0"/>
            </a:endParaRPr>
          </a:p>
          <a:p>
            <a:endParaRPr lang="en-GB" sz="2400" b="1" dirty="0">
              <a:solidFill>
                <a:srgbClr val="000000"/>
              </a:solidFill>
              <a:latin typeface="Century Gothic" panose="020B0502020202020204" pitchFamily="34" charset="0"/>
            </a:endParaRPr>
          </a:p>
          <a:p>
            <a:endParaRPr lang="en-GB" sz="2400" b="1" dirty="0">
              <a:solidFill>
                <a:srgbClr val="000000"/>
              </a:solidFill>
              <a:effectLst/>
              <a:latin typeface="Century Gothic" panose="020B0502020202020204" pitchFamily="34" charset="0"/>
            </a:endParaRPr>
          </a:p>
          <a:p>
            <a:endParaRPr lang="en-GB" sz="2400" b="1" dirty="0">
              <a:solidFill>
                <a:srgbClr val="000000"/>
              </a:solidFill>
              <a:latin typeface="Century Gothic" panose="020B0502020202020204" pitchFamily="34" charset="0"/>
            </a:endParaRPr>
          </a:p>
          <a:p>
            <a:endParaRPr lang="en-GB" sz="2400" b="1" dirty="0">
              <a:solidFill>
                <a:srgbClr val="000000"/>
              </a:solidFill>
              <a:effectLst/>
              <a:latin typeface="Century Gothic" panose="020B0502020202020204" pitchFamily="34" charset="0"/>
            </a:endParaRPr>
          </a:p>
          <a:p>
            <a:endParaRPr lang="en-GB" sz="2400" b="1" dirty="0">
              <a:solidFill>
                <a:srgbClr val="000000"/>
              </a:solidFill>
              <a:latin typeface="Century Gothic" panose="020B0502020202020204" pitchFamily="34" charset="0"/>
            </a:endParaRPr>
          </a:p>
          <a:p>
            <a:endParaRPr lang="en-GB" sz="1200" b="1" dirty="0">
              <a:solidFill>
                <a:srgbClr val="000000"/>
              </a:solidFill>
              <a:latin typeface="Century Gothic" panose="020B0502020202020204" pitchFamily="34" charset="0"/>
            </a:endParaRPr>
          </a:p>
          <a:p>
            <a:r>
              <a:rPr lang="en-GB" sz="1200" b="1" dirty="0">
                <a:solidFill>
                  <a:srgbClr val="000000"/>
                </a:solidFill>
                <a:latin typeface="Century Gothic" panose="020B0502020202020204" pitchFamily="34" charset="0"/>
              </a:rPr>
              <a:t>Please note - </a:t>
            </a:r>
            <a:r>
              <a:rPr lang="en-GB" sz="1200" dirty="0">
                <a:solidFill>
                  <a:srgbClr val="000000"/>
                </a:solidFill>
                <a:latin typeface="Century Gothic" panose="020B0502020202020204" pitchFamily="34" charset="0"/>
              </a:rPr>
              <a:t>These dates are subject to change</a:t>
            </a:r>
            <a:r>
              <a:rPr lang="en-GB" sz="2400" b="1" dirty="0">
                <a:solidFill>
                  <a:srgbClr val="000000"/>
                </a:solidFill>
                <a:effectLst/>
                <a:latin typeface="Century Gothic" panose="020B0502020202020204" pitchFamily="34" charset="0"/>
              </a:rPr>
              <a:t> </a:t>
            </a:r>
            <a:endParaRPr lang="en-GB" dirty="0">
              <a:solidFill>
                <a:srgbClr val="000000"/>
              </a:solidFill>
              <a:latin typeface="Century Gothic" panose="020B0502020202020204" pitchFamily="34" charset="0"/>
            </a:endParaRPr>
          </a:p>
          <a:p>
            <a:pPr algn="l" defTabSz="1254125"/>
            <a:endParaRPr lang="en-GB" dirty="0">
              <a:solidFill>
                <a:srgbClr val="000000"/>
              </a:solidFill>
              <a:latin typeface="Century Gothic" panose="020B0502020202020204" pitchFamily="34" charset="0"/>
            </a:endParaRPr>
          </a:p>
          <a:p>
            <a:pPr algn="l"/>
            <a:endParaRPr lang="en-GB" sz="1000" dirty="0">
              <a:solidFill>
                <a:srgbClr val="000000"/>
              </a:solidFill>
              <a:latin typeface="Century Gothic" panose="020B0502020202020204" pitchFamily="34" charset="0"/>
            </a:endParaRPr>
          </a:p>
          <a:p>
            <a:pPr algn="l"/>
            <a:endParaRPr lang="en-GB" sz="1200" dirty="0">
              <a:solidFill>
                <a:srgbClr val="000000"/>
              </a:solidFill>
              <a:effectLst/>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3AA09231-E55C-B0AB-C778-C21EE43FABE1}"/>
              </a:ext>
            </a:extLst>
          </p:cNvPr>
          <p:cNvGraphicFramePr>
            <a:graphicFrameLocks noGrp="1"/>
          </p:cNvGraphicFramePr>
          <p:nvPr>
            <p:extLst>
              <p:ext uri="{D42A27DB-BD31-4B8C-83A1-F6EECF244321}">
                <p14:modId xmlns:p14="http://schemas.microsoft.com/office/powerpoint/2010/main" val="318687419"/>
              </p:ext>
            </p:extLst>
          </p:nvPr>
        </p:nvGraphicFramePr>
        <p:xfrm>
          <a:off x="862156" y="1242933"/>
          <a:ext cx="5894244" cy="8051800"/>
        </p:xfrm>
        <a:graphic>
          <a:graphicData uri="http://schemas.openxmlformats.org/drawingml/2006/table">
            <a:tbl>
              <a:tblPr firstRow="1" bandRow="1">
                <a:tableStyleId>{5940675A-B579-460E-94D1-54222C63F5DA}</a:tableStyleId>
              </a:tblPr>
              <a:tblGrid>
                <a:gridCol w="1964748">
                  <a:extLst>
                    <a:ext uri="{9D8B030D-6E8A-4147-A177-3AD203B41FA5}">
                      <a16:colId xmlns:a16="http://schemas.microsoft.com/office/drawing/2014/main" val="728364989"/>
                    </a:ext>
                  </a:extLst>
                </a:gridCol>
                <a:gridCol w="1964748">
                  <a:extLst>
                    <a:ext uri="{9D8B030D-6E8A-4147-A177-3AD203B41FA5}">
                      <a16:colId xmlns:a16="http://schemas.microsoft.com/office/drawing/2014/main" val="2907138521"/>
                    </a:ext>
                  </a:extLst>
                </a:gridCol>
                <a:gridCol w="1964748">
                  <a:extLst>
                    <a:ext uri="{9D8B030D-6E8A-4147-A177-3AD203B41FA5}">
                      <a16:colId xmlns:a16="http://schemas.microsoft.com/office/drawing/2014/main" val="3326693827"/>
                    </a:ext>
                  </a:extLst>
                </a:gridCol>
              </a:tblGrid>
              <a:tr h="370840">
                <a:tc>
                  <a:txBody>
                    <a:bodyPr/>
                    <a:lstStyle/>
                    <a:p>
                      <a:r>
                        <a:rPr lang="en-GB" b="1" dirty="0">
                          <a:solidFill>
                            <a:srgbClr val="000000"/>
                          </a:solidFill>
                          <a:latin typeface="Century Gothic" panose="020B0502020202020204" pitchFamily="34" charset="0"/>
                        </a:rPr>
                        <a:t>JULY 2026</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hemeClr val="tx1">
                          <a:lumMod val="50000"/>
                        </a:schemeClr>
                      </a:solidFill>
                      <a:prstDash val="solid"/>
                      <a:round/>
                      <a:headEnd type="none" w="med" len="med"/>
                      <a:tailEnd type="none" w="med" len="med"/>
                    </a:lnB>
                    <a:solidFill>
                      <a:srgbClr val="E72A43"/>
                    </a:solidFill>
                  </a:tcPr>
                </a:tc>
                <a:tc>
                  <a:txBody>
                    <a:bodyPr/>
                    <a:lstStyle/>
                    <a:p>
                      <a:r>
                        <a:rPr lang="en-GB" b="1" dirty="0">
                          <a:solidFill>
                            <a:srgbClr val="000000"/>
                          </a:solidFill>
                          <a:latin typeface="Century Gothic" panose="020B0502020202020204" pitchFamily="34" charset="0"/>
                        </a:rPr>
                        <a:t>SEPTEMBER 2026</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9B11D"/>
                    </a:solidFill>
                  </a:tcPr>
                </a:tc>
                <a:tc>
                  <a:txBody>
                    <a:bodyPr/>
                    <a:lstStyle/>
                    <a:p>
                      <a:r>
                        <a:rPr lang="en-GB" b="1" dirty="0">
                          <a:solidFill>
                            <a:srgbClr val="000000"/>
                          </a:solidFill>
                          <a:latin typeface="Century Gothic" panose="020B0502020202020204" pitchFamily="34" charset="0"/>
                        </a:rPr>
                        <a:t>OCTOBER 2026</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429"/>
                    </a:solidFill>
                  </a:tcPr>
                </a:tc>
                <a:extLst>
                  <a:ext uri="{0D108BD9-81ED-4DB2-BD59-A6C34878D82A}">
                    <a16:rowId xmlns:a16="http://schemas.microsoft.com/office/drawing/2014/main" val="2405829369"/>
                  </a:ext>
                </a:extLst>
              </a:tr>
              <a:tr h="370840">
                <a:tc>
                  <a:txBody>
                    <a:bodyPr/>
                    <a:lstStyle/>
                    <a:p>
                      <a:pPr marL="0" marR="0" lvl="0" indent="0" algn="l" defTabSz="442913" rtl="0" eaLnBrk="1" fontAlgn="auto" latinLnBrk="0" hangingPunct="1">
                        <a:lnSpc>
                          <a:spcPct val="100000"/>
                        </a:lnSpc>
                        <a:spcBef>
                          <a:spcPts val="0"/>
                        </a:spcBef>
                        <a:spcAft>
                          <a:spcPts val="0"/>
                        </a:spcAft>
                        <a:buClrTx/>
                        <a:buSzTx/>
                        <a:buFontTx/>
                        <a:buNone/>
                        <a:tabLst/>
                        <a:defRPr/>
                      </a:pPr>
                      <a:r>
                        <a:rPr lang="en-GB" sz="1100" u="sng" dirty="0">
                          <a:solidFill>
                            <a:srgbClr val="000000"/>
                          </a:solidFill>
                          <a:effectLst/>
                          <a:latin typeface="Century Gothic" panose="020B0502020202020204" pitchFamily="34" charset="0"/>
                        </a:rPr>
                        <a:t>Friday 17</a:t>
                      </a:r>
                      <a:r>
                        <a:rPr lang="en-GB" sz="1100" u="sng" baseline="30000" dirty="0">
                          <a:solidFill>
                            <a:srgbClr val="000000"/>
                          </a:solidFill>
                          <a:effectLst/>
                          <a:latin typeface="Century Gothic" panose="020B0502020202020204" pitchFamily="34" charset="0"/>
                        </a:rPr>
                        <a:t>th</a:t>
                      </a:r>
                      <a:r>
                        <a:rPr lang="en-GB" sz="1100" dirty="0">
                          <a:solidFill>
                            <a:srgbClr val="000000"/>
                          </a:solidFill>
                          <a:effectLst/>
                          <a:latin typeface="Century Gothic" panose="020B0502020202020204" pitchFamily="34" charset="0"/>
                        </a:rPr>
                        <a:t> 	</a:t>
                      </a:r>
                    </a:p>
                    <a:p>
                      <a:pPr marL="0" marR="0" lvl="0" indent="0" algn="l" defTabSz="442913" rtl="0" eaLnBrk="1" fontAlgn="auto" latinLnBrk="0" hangingPunct="1">
                        <a:lnSpc>
                          <a:spcPct val="100000"/>
                        </a:lnSpc>
                        <a:spcBef>
                          <a:spcPts val="0"/>
                        </a:spcBef>
                        <a:spcAft>
                          <a:spcPts val="0"/>
                        </a:spcAft>
                        <a:buClrTx/>
                        <a:buSzTx/>
                        <a:buFontTx/>
                        <a:buNone/>
                        <a:tabLst/>
                        <a:defRPr/>
                      </a:pPr>
                      <a:r>
                        <a:rPr lang="en-GB" sz="1100" dirty="0">
                          <a:solidFill>
                            <a:srgbClr val="000000"/>
                          </a:solidFill>
                          <a:effectLst/>
                          <a:latin typeface="Century Gothic" panose="020B0502020202020204" pitchFamily="34" charset="0"/>
                        </a:rPr>
                        <a:t>Last day of school</a:t>
                      </a:r>
                    </a:p>
                    <a:p>
                      <a:endParaRPr lang="en-GB" sz="1800" dirty="0">
                        <a:solidFill>
                          <a:srgbClr val="000000"/>
                        </a:solidFill>
                        <a:latin typeface="Century Gothic" panose="020B0502020202020204" pitchFamily="34" charset="0"/>
                      </a:endParaRPr>
                    </a:p>
                  </a:txBody>
                  <a:tcPr>
                    <a:lnL w="19050" cap="flat" cmpd="sng" algn="ctr">
                      <a:solidFill>
                        <a:schemeClr val="tx1">
                          <a:lumMod val="50000"/>
                        </a:schemeClr>
                      </a:solidFill>
                      <a:prstDash val="solid"/>
                      <a:round/>
                      <a:headEnd type="none" w="med" len="med"/>
                      <a:tailEnd type="none" w="med" len="med"/>
                    </a:lnL>
                    <a:lnR w="19050" cap="flat" cmpd="sng" algn="ctr">
                      <a:solidFill>
                        <a:schemeClr val="tx1">
                          <a:lumMod val="50000"/>
                        </a:schemeClr>
                      </a:solidFill>
                      <a:prstDash val="solid"/>
                      <a:round/>
                      <a:headEnd type="none" w="med" len="med"/>
                      <a:tailEnd type="none" w="med" len="med"/>
                    </a:lnR>
                    <a:lnT w="19050" cap="flat" cmpd="sng" algn="ctr">
                      <a:solidFill>
                        <a:schemeClr val="tx1">
                          <a:lumMod val="50000"/>
                        </a:schemeClr>
                      </a:solidFill>
                      <a:prstDash val="solid"/>
                      <a:round/>
                      <a:headEnd type="none" w="med" len="med"/>
                      <a:tailEnd type="none" w="med" len="med"/>
                    </a:lnT>
                    <a:lnB w="19050" cap="flat" cmpd="sng" algn="ctr">
                      <a:solidFill>
                        <a:schemeClr val="tx1">
                          <a:lumMod val="50000"/>
                        </a:schemeClr>
                      </a:solidFill>
                      <a:prstDash val="solid"/>
                      <a:round/>
                      <a:headEnd type="none" w="med" len="med"/>
                      <a:tailEnd type="none" w="med" len="med"/>
                    </a:lnB>
                  </a:tcPr>
                </a:tc>
                <a:tc>
                  <a:txBody>
                    <a:bodyPr/>
                    <a:lstStyle/>
                    <a:p>
                      <a:pPr marL="0" marR="0" lvl="0" indent="0" algn="l" defTabSz="360363" rtl="0" eaLnBrk="1" fontAlgn="auto" latinLnBrk="0" hangingPunct="1">
                        <a:lnSpc>
                          <a:spcPct val="100000"/>
                        </a:lnSpc>
                        <a:spcBef>
                          <a:spcPts val="0"/>
                        </a:spcBef>
                        <a:spcAft>
                          <a:spcPts val="0"/>
                        </a:spcAft>
                        <a:buClrTx/>
                        <a:buSzTx/>
                        <a:buFontTx/>
                        <a:buNone/>
                        <a:tabLst/>
                        <a:defRPr/>
                      </a:pPr>
                      <a:r>
                        <a:rPr lang="en-GB" sz="1100" u="sng" dirty="0">
                          <a:solidFill>
                            <a:srgbClr val="000000"/>
                          </a:solidFill>
                          <a:latin typeface="Century Gothic" panose="020B0502020202020204" pitchFamily="34" charset="0"/>
                        </a:rPr>
                        <a:t>Tuesday 1</a:t>
                      </a:r>
                      <a:r>
                        <a:rPr lang="en-GB" sz="1100" u="sng" baseline="30000" dirty="0">
                          <a:solidFill>
                            <a:srgbClr val="000000"/>
                          </a:solidFill>
                          <a:latin typeface="Century Gothic" panose="020B0502020202020204" pitchFamily="34" charset="0"/>
                        </a:rPr>
                        <a:t>st</a:t>
                      </a:r>
                      <a:r>
                        <a:rPr lang="en-GB" sz="1100" u="none" baseline="30000" dirty="0">
                          <a:solidFill>
                            <a:srgbClr val="000000"/>
                          </a:solidFill>
                          <a:latin typeface="Century Gothic" panose="020B0502020202020204" pitchFamily="34" charset="0"/>
                        </a:rPr>
                        <a:t>	</a:t>
                      </a:r>
                    </a:p>
                    <a:p>
                      <a:pPr marL="0" marR="0" lvl="0" indent="0" algn="l" defTabSz="360363" rtl="0" eaLnBrk="1" fontAlgn="auto" latinLnBrk="0" hangingPunct="1">
                        <a:lnSpc>
                          <a:spcPct val="100000"/>
                        </a:lnSpc>
                        <a:spcBef>
                          <a:spcPts val="0"/>
                        </a:spcBef>
                        <a:spcAft>
                          <a:spcPts val="0"/>
                        </a:spcAft>
                        <a:buClrTx/>
                        <a:buSzTx/>
                        <a:buFontTx/>
                        <a:buNone/>
                        <a:tabLst/>
                        <a:defRPr/>
                      </a:pPr>
                      <a:r>
                        <a:rPr lang="en-GB" sz="1100" dirty="0">
                          <a:solidFill>
                            <a:srgbClr val="000000"/>
                          </a:solidFill>
                          <a:latin typeface="Century Gothic" panose="020B0502020202020204" pitchFamily="34" charset="0"/>
                        </a:rPr>
                        <a:t>Staff training day</a:t>
                      </a:r>
                    </a:p>
                    <a:p>
                      <a:pPr marL="0" marR="0" lvl="0" indent="0" algn="l" defTabSz="179388" rtl="0" eaLnBrk="1" fontAlgn="auto" latinLnBrk="0" hangingPunct="1">
                        <a:lnSpc>
                          <a:spcPct val="100000"/>
                        </a:lnSpc>
                        <a:spcBef>
                          <a:spcPts val="0"/>
                        </a:spcBef>
                        <a:spcAft>
                          <a:spcPts val="0"/>
                        </a:spcAft>
                        <a:buClrTx/>
                        <a:buSzTx/>
                        <a:buFontTx/>
                        <a:buNone/>
                        <a:tabLst/>
                        <a:defRPr/>
                      </a:pPr>
                      <a:r>
                        <a:rPr lang="en-GB" sz="1100" u="sng" dirty="0">
                          <a:solidFill>
                            <a:srgbClr val="000000"/>
                          </a:solidFill>
                          <a:latin typeface="Century Gothic" panose="020B0502020202020204" pitchFamily="34" charset="0"/>
                        </a:rPr>
                        <a:t>Wednesday 2</a:t>
                      </a:r>
                      <a:r>
                        <a:rPr lang="en-GB" sz="1100" u="sng" baseline="30000" dirty="0">
                          <a:solidFill>
                            <a:srgbClr val="000000"/>
                          </a:solidFill>
                          <a:latin typeface="Century Gothic" panose="020B0502020202020204" pitchFamily="34" charset="0"/>
                        </a:rPr>
                        <a:t>nd</a:t>
                      </a:r>
                      <a:r>
                        <a:rPr lang="en-GB" sz="1100" u="sng" dirty="0">
                          <a:solidFill>
                            <a:srgbClr val="000000"/>
                          </a:solidFill>
                          <a:latin typeface="Century Gothic" panose="020B0502020202020204" pitchFamily="34" charset="0"/>
                        </a:rPr>
                        <a:t> </a:t>
                      </a:r>
                    </a:p>
                    <a:p>
                      <a:pPr marL="0" marR="0" lvl="0" indent="0" algn="l" defTabSz="179388" rtl="0" eaLnBrk="1" fontAlgn="auto" latinLnBrk="0" hangingPunct="1">
                        <a:lnSpc>
                          <a:spcPct val="100000"/>
                        </a:lnSpc>
                        <a:spcBef>
                          <a:spcPts val="0"/>
                        </a:spcBef>
                        <a:spcAft>
                          <a:spcPts val="0"/>
                        </a:spcAft>
                        <a:buClrTx/>
                        <a:buSzTx/>
                        <a:buFontTx/>
                        <a:buNone/>
                        <a:tabLst/>
                        <a:defRPr/>
                      </a:pPr>
                      <a:r>
                        <a:rPr lang="en-GB" sz="1100" dirty="0">
                          <a:solidFill>
                            <a:srgbClr val="000000"/>
                          </a:solidFill>
                          <a:latin typeface="Century Gothic" panose="020B0502020202020204" pitchFamily="34" charset="0"/>
                        </a:rPr>
                        <a:t>School open to pupils</a:t>
                      </a:r>
                    </a:p>
                    <a:p>
                      <a:pPr marL="0" marR="0" lvl="0" indent="0" algn="l" defTabSz="179388" rtl="0" eaLnBrk="1" fontAlgn="auto" latinLnBrk="0" hangingPunct="1">
                        <a:lnSpc>
                          <a:spcPct val="100000"/>
                        </a:lnSpc>
                        <a:spcBef>
                          <a:spcPts val="0"/>
                        </a:spcBef>
                        <a:spcAft>
                          <a:spcPts val="0"/>
                        </a:spcAft>
                        <a:buClrTx/>
                        <a:buSzTx/>
                        <a:buFontTx/>
                        <a:buNone/>
                        <a:tabLst/>
                        <a:defRPr/>
                      </a:pPr>
                      <a:r>
                        <a:rPr lang="en-GB" sz="1100" u="sng" dirty="0">
                          <a:solidFill>
                            <a:srgbClr val="000000"/>
                          </a:solidFill>
                          <a:latin typeface="Century Gothic" panose="020B0502020202020204" pitchFamily="34" charset="0"/>
                        </a:rPr>
                        <a:t>Friday 11</a:t>
                      </a:r>
                      <a:r>
                        <a:rPr lang="en-GB" sz="1100" u="sng" baseline="30000" dirty="0">
                          <a:solidFill>
                            <a:srgbClr val="000000"/>
                          </a:solidFill>
                          <a:latin typeface="Century Gothic" panose="020B0502020202020204" pitchFamily="34" charset="0"/>
                        </a:rPr>
                        <a:t>th</a:t>
                      </a:r>
                      <a:r>
                        <a:rPr lang="en-GB" sz="1100" u="sng" dirty="0">
                          <a:solidFill>
                            <a:srgbClr val="000000"/>
                          </a:solidFill>
                          <a:latin typeface="Century Gothic" panose="020B0502020202020204" pitchFamily="34" charset="0"/>
                        </a:rPr>
                        <a:t> </a:t>
                      </a:r>
                      <a:r>
                        <a:rPr lang="en-GB" sz="1100" u="none" dirty="0">
                          <a:solidFill>
                            <a:srgbClr val="000000"/>
                          </a:solidFill>
                          <a:latin typeface="Century Gothic" panose="020B0502020202020204" pitchFamily="34" charset="0"/>
                        </a:rPr>
                        <a:t>	</a:t>
                      </a:r>
                    </a:p>
                    <a:p>
                      <a:pPr marL="0" marR="0" lvl="0" indent="0" algn="l" defTabSz="179388" rtl="0" eaLnBrk="1" fontAlgn="auto" latinLnBrk="0" hangingPunct="1">
                        <a:lnSpc>
                          <a:spcPct val="100000"/>
                        </a:lnSpc>
                        <a:spcBef>
                          <a:spcPts val="0"/>
                        </a:spcBef>
                        <a:spcAft>
                          <a:spcPts val="0"/>
                        </a:spcAft>
                        <a:buClrTx/>
                        <a:buSzTx/>
                        <a:buFontTx/>
                        <a:buNone/>
                        <a:tabLst/>
                        <a:defRPr/>
                      </a:pPr>
                      <a:r>
                        <a:rPr lang="en-GB" sz="1100" dirty="0">
                          <a:solidFill>
                            <a:srgbClr val="000000"/>
                          </a:solidFill>
                          <a:latin typeface="Century Gothic" panose="020B0502020202020204" pitchFamily="34" charset="0"/>
                        </a:rPr>
                        <a:t>Individual photos</a:t>
                      </a:r>
                    </a:p>
                    <a:p>
                      <a:pPr marL="0" marR="0" lvl="0" indent="0" algn="l" defTabSz="360363" rtl="0" eaLnBrk="1" fontAlgn="auto" latinLnBrk="0" hangingPunct="1">
                        <a:lnSpc>
                          <a:spcPct val="100000"/>
                        </a:lnSpc>
                        <a:spcBef>
                          <a:spcPts val="0"/>
                        </a:spcBef>
                        <a:spcAft>
                          <a:spcPts val="0"/>
                        </a:spcAft>
                        <a:buClrTx/>
                        <a:buSzTx/>
                        <a:buFontTx/>
                        <a:buNone/>
                        <a:tabLst/>
                        <a:defRPr/>
                      </a:pPr>
                      <a:r>
                        <a:rPr lang="en-GB" sz="1100" u="sng" dirty="0">
                          <a:solidFill>
                            <a:srgbClr val="000000"/>
                          </a:solidFill>
                          <a:latin typeface="Century Gothic" panose="020B0502020202020204" pitchFamily="34" charset="0"/>
                        </a:rPr>
                        <a:t>Thursday 17</a:t>
                      </a:r>
                      <a:r>
                        <a:rPr lang="en-GB" sz="1100" u="sng" baseline="30000" dirty="0">
                          <a:solidFill>
                            <a:srgbClr val="000000"/>
                          </a:solidFill>
                          <a:latin typeface="Century Gothic" panose="020B0502020202020204" pitchFamily="34" charset="0"/>
                        </a:rPr>
                        <a:t>th</a:t>
                      </a:r>
                    </a:p>
                    <a:p>
                      <a:pPr marL="0" marR="0" lvl="0" indent="0" algn="l" defTabSz="360363" rtl="0" eaLnBrk="1" fontAlgn="auto" latinLnBrk="0" hangingPunct="1">
                        <a:lnSpc>
                          <a:spcPct val="100000"/>
                        </a:lnSpc>
                        <a:spcBef>
                          <a:spcPts val="0"/>
                        </a:spcBef>
                        <a:spcAft>
                          <a:spcPts val="0"/>
                        </a:spcAft>
                        <a:buClrTx/>
                        <a:buSzTx/>
                        <a:buFontTx/>
                        <a:buNone/>
                        <a:tabLst/>
                        <a:defRPr/>
                      </a:pPr>
                      <a:r>
                        <a:rPr lang="en-GB" sz="1100" dirty="0">
                          <a:solidFill>
                            <a:srgbClr val="000000"/>
                          </a:solidFill>
                          <a:latin typeface="Century Gothic" panose="020B0502020202020204" pitchFamily="34" charset="0"/>
                        </a:rPr>
                        <a:t>Flu immunisation </a:t>
                      </a:r>
                    </a:p>
                  </a:txBody>
                  <a:tcPr>
                    <a:lnL w="19050" cap="flat" cmpd="sng" algn="ctr">
                      <a:solidFill>
                        <a:schemeClr val="tx1">
                          <a:lumMod val="50000"/>
                        </a:schemeClr>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defTabSz="442913"/>
                      <a:r>
                        <a:rPr lang="en-GB" sz="1100" u="sng" dirty="0">
                          <a:solidFill>
                            <a:srgbClr val="000000"/>
                          </a:solidFill>
                          <a:latin typeface="Century Gothic" panose="020B0502020202020204" pitchFamily="34" charset="0"/>
                        </a:rPr>
                        <a:t>Wednesday 21</a:t>
                      </a:r>
                      <a:r>
                        <a:rPr lang="en-GB" sz="1100" u="sng" baseline="30000" dirty="0">
                          <a:solidFill>
                            <a:srgbClr val="000000"/>
                          </a:solidFill>
                          <a:latin typeface="Century Gothic" panose="020B0502020202020204" pitchFamily="34" charset="0"/>
                        </a:rPr>
                        <a:t>st</a:t>
                      </a:r>
                    </a:p>
                    <a:p>
                      <a:pPr algn="l" defTabSz="442913"/>
                      <a:r>
                        <a:rPr lang="en-GB" sz="1100" dirty="0">
                          <a:solidFill>
                            <a:srgbClr val="000000"/>
                          </a:solidFill>
                          <a:latin typeface="Century Gothic" panose="020B0502020202020204" pitchFamily="34" charset="0"/>
                        </a:rPr>
                        <a:t>Parents Evening</a:t>
                      </a:r>
                    </a:p>
                    <a:p>
                      <a:pPr algn="l" defTabSz="442913"/>
                      <a:r>
                        <a:rPr lang="en-GB" sz="1100" u="sng" dirty="0">
                          <a:solidFill>
                            <a:srgbClr val="000000"/>
                          </a:solidFill>
                          <a:effectLst/>
                          <a:latin typeface="Century Gothic" panose="020B0502020202020204" pitchFamily="34" charset="0"/>
                        </a:rPr>
                        <a:t>Friday 23</a:t>
                      </a:r>
                      <a:r>
                        <a:rPr lang="en-GB" sz="1100" u="sng" baseline="30000" dirty="0">
                          <a:solidFill>
                            <a:srgbClr val="000000"/>
                          </a:solidFill>
                          <a:effectLst/>
                          <a:latin typeface="Century Gothic" panose="020B0502020202020204" pitchFamily="34" charset="0"/>
                        </a:rPr>
                        <a:t>rd</a:t>
                      </a:r>
                    </a:p>
                    <a:p>
                      <a:pPr algn="l" defTabSz="442913"/>
                      <a:r>
                        <a:rPr lang="en-GB" sz="1100" dirty="0">
                          <a:solidFill>
                            <a:srgbClr val="000000"/>
                          </a:solidFill>
                          <a:effectLst/>
                          <a:latin typeface="Century Gothic" panose="020B0502020202020204" pitchFamily="34" charset="0"/>
                        </a:rPr>
                        <a:t>Half term</a:t>
                      </a:r>
                    </a:p>
                    <a:p>
                      <a:pPr algn="l"/>
                      <a:endParaRPr lang="en-GB" sz="1100" dirty="0">
                        <a:solidFill>
                          <a:srgbClr val="000000"/>
                        </a:solidFill>
                        <a:latin typeface="Century Gothic" panose="020B0502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4229212"/>
                  </a:ext>
                </a:extLst>
              </a:tr>
              <a:tr h="370840">
                <a:tc>
                  <a:txBody>
                    <a:bodyPr/>
                    <a:lstStyle/>
                    <a:p>
                      <a:r>
                        <a:rPr lang="en-GB" b="1" dirty="0">
                          <a:solidFill>
                            <a:srgbClr val="000000"/>
                          </a:solidFill>
                          <a:latin typeface="Century Gothic" panose="020B0502020202020204" pitchFamily="34" charset="0"/>
                        </a:rPr>
                        <a:t>NOVEMBER 2026</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chemeClr val="tx1">
                          <a:lumMod val="50000"/>
                        </a:schemeClr>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1DF39"/>
                    </a:solidFill>
                  </a:tcPr>
                </a:tc>
                <a:tc>
                  <a:txBody>
                    <a:bodyPr/>
                    <a:lstStyle/>
                    <a:p>
                      <a:r>
                        <a:rPr lang="en-GB" b="1" dirty="0">
                          <a:solidFill>
                            <a:srgbClr val="000000"/>
                          </a:solidFill>
                          <a:latin typeface="Century Gothic" panose="020B0502020202020204" pitchFamily="34" charset="0"/>
                        </a:rPr>
                        <a:t>DECEMBER 2026</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EBFE3"/>
                    </a:solidFill>
                  </a:tcPr>
                </a:tc>
                <a:tc>
                  <a:txBody>
                    <a:bodyPr/>
                    <a:lstStyle/>
                    <a:p>
                      <a:r>
                        <a:rPr lang="en-GB" b="1" dirty="0">
                          <a:solidFill>
                            <a:srgbClr val="000000"/>
                          </a:solidFill>
                          <a:latin typeface="Century Gothic" panose="020B0502020202020204" pitchFamily="34" charset="0"/>
                        </a:rPr>
                        <a:t>JANUARY 2027</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486B5"/>
                    </a:solidFill>
                  </a:tcPr>
                </a:tc>
                <a:extLst>
                  <a:ext uri="{0D108BD9-81ED-4DB2-BD59-A6C34878D82A}">
                    <a16:rowId xmlns:a16="http://schemas.microsoft.com/office/drawing/2014/main" val="194920758"/>
                  </a:ext>
                </a:extLst>
              </a:tr>
              <a:tr h="370840">
                <a:tc>
                  <a:txBody>
                    <a:bodyPr/>
                    <a:lstStyle/>
                    <a:p>
                      <a:pPr algn="l" defTabSz="442913"/>
                      <a:r>
                        <a:rPr lang="en-GB" sz="1100" u="sng" dirty="0">
                          <a:solidFill>
                            <a:srgbClr val="000000"/>
                          </a:solidFill>
                          <a:latin typeface="Century Gothic" panose="020B0502020202020204" pitchFamily="34" charset="0"/>
                        </a:rPr>
                        <a:t>Monday 2</a:t>
                      </a:r>
                      <a:r>
                        <a:rPr lang="en-GB" sz="1100" u="sng" baseline="30000" dirty="0">
                          <a:solidFill>
                            <a:srgbClr val="000000"/>
                          </a:solidFill>
                          <a:latin typeface="Century Gothic" panose="020B0502020202020204" pitchFamily="34" charset="0"/>
                        </a:rPr>
                        <a:t>nd</a:t>
                      </a:r>
                      <a:endParaRPr lang="en-GB" sz="1100" u="sng" dirty="0">
                        <a:solidFill>
                          <a:srgbClr val="000000"/>
                        </a:solidFill>
                        <a:latin typeface="Century Gothic" panose="020B0502020202020204" pitchFamily="34" charset="0"/>
                      </a:endParaRPr>
                    </a:p>
                    <a:p>
                      <a:pPr algn="l" defTabSz="442913"/>
                      <a:r>
                        <a:rPr lang="en-GB" sz="1100" dirty="0">
                          <a:solidFill>
                            <a:srgbClr val="000000"/>
                          </a:solidFill>
                          <a:latin typeface="Century Gothic" panose="020B0502020202020204" pitchFamily="34" charset="0"/>
                        </a:rPr>
                        <a:t>Staff training day </a:t>
                      </a:r>
                    </a:p>
                    <a:p>
                      <a:pPr algn="l" defTabSz="442913"/>
                      <a:r>
                        <a:rPr lang="en-GB" sz="1100" u="sng" dirty="0">
                          <a:solidFill>
                            <a:srgbClr val="000000"/>
                          </a:solidFill>
                          <a:effectLst/>
                          <a:latin typeface="Century Gothic" panose="020B0502020202020204" pitchFamily="34" charset="0"/>
                        </a:rPr>
                        <a:t>Tuesday 3</a:t>
                      </a:r>
                      <a:r>
                        <a:rPr lang="en-GB" sz="1100" u="sng" baseline="30000" dirty="0">
                          <a:solidFill>
                            <a:srgbClr val="000000"/>
                          </a:solidFill>
                          <a:effectLst/>
                          <a:latin typeface="Century Gothic" panose="020B0502020202020204" pitchFamily="34" charset="0"/>
                        </a:rPr>
                        <a:t>rd</a:t>
                      </a:r>
                      <a:r>
                        <a:rPr lang="en-GB" sz="1100" dirty="0">
                          <a:solidFill>
                            <a:srgbClr val="000000"/>
                          </a:solidFill>
                          <a:effectLst/>
                          <a:latin typeface="Century Gothic" panose="020B0502020202020204" pitchFamily="34" charset="0"/>
                        </a:rPr>
                        <a:t> 	</a:t>
                      </a:r>
                    </a:p>
                    <a:p>
                      <a:pPr algn="l" defTabSz="442913"/>
                      <a:r>
                        <a:rPr lang="en-GB" sz="1100" dirty="0">
                          <a:solidFill>
                            <a:srgbClr val="000000"/>
                          </a:solidFill>
                          <a:effectLst/>
                          <a:latin typeface="Century Gothic" panose="020B0502020202020204" pitchFamily="34" charset="0"/>
                        </a:rPr>
                        <a:t>School open to pupils</a:t>
                      </a:r>
                    </a:p>
                    <a:p>
                      <a:pPr algn="l" defTabSz="442913"/>
                      <a:r>
                        <a:rPr lang="en-GB" sz="1100" u="sng" dirty="0">
                          <a:solidFill>
                            <a:srgbClr val="000000"/>
                          </a:solidFill>
                          <a:latin typeface="Century Gothic" panose="020B0502020202020204" pitchFamily="34" charset="0"/>
                        </a:rPr>
                        <a:t>Friday 13</a:t>
                      </a:r>
                      <a:r>
                        <a:rPr lang="en-GB" sz="1100" u="sng" baseline="30000" dirty="0">
                          <a:solidFill>
                            <a:srgbClr val="000000"/>
                          </a:solidFill>
                          <a:latin typeface="Century Gothic" panose="020B0502020202020204" pitchFamily="34" charset="0"/>
                        </a:rPr>
                        <a:t>th</a:t>
                      </a:r>
                    </a:p>
                    <a:p>
                      <a:pPr algn="l" defTabSz="442913"/>
                      <a:r>
                        <a:rPr lang="en-GB" sz="1100" dirty="0">
                          <a:solidFill>
                            <a:srgbClr val="000000"/>
                          </a:solidFill>
                          <a:latin typeface="Century Gothic" panose="020B0502020202020204" pitchFamily="34" charset="0"/>
                        </a:rPr>
                        <a:t>Children in Need</a:t>
                      </a:r>
                    </a:p>
                    <a:p>
                      <a:pPr algn="l" defTabSz="442913"/>
                      <a:r>
                        <a:rPr lang="en-GB" sz="1100" u="sng" dirty="0">
                          <a:solidFill>
                            <a:srgbClr val="000000"/>
                          </a:solidFill>
                          <a:effectLst/>
                          <a:latin typeface="Century Gothic" panose="020B0502020202020204" pitchFamily="34" charset="0"/>
                        </a:rPr>
                        <a:t>Thursday 19</a:t>
                      </a:r>
                      <a:r>
                        <a:rPr lang="en-GB" sz="1100" u="sng" baseline="30000" dirty="0">
                          <a:solidFill>
                            <a:srgbClr val="000000"/>
                          </a:solidFill>
                          <a:effectLst/>
                          <a:latin typeface="Century Gothic" panose="020B0502020202020204" pitchFamily="34" charset="0"/>
                        </a:rPr>
                        <a:t>th</a:t>
                      </a:r>
                      <a:r>
                        <a:rPr lang="en-GB" sz="1100" u="sng" dirty="0">
                          <a:solidFill>
                            <a:srgbClr val="000000"/>
                          </a:solidFill>
                          <a:effectLst/>
                          <a:latin typeface="Century Gothic" panose="020B0502020202020204" pitchFamily="34" charset="0"/>
                        </a:rPr>
                        <a:t> </a:t>
                      </a:r>
                    </a:p>
                    <a:p>
                      <a:pPr algn="l" defTabSz="442913"/>
                      <a:r>
                        <a:rPr lang="en-GB" sz="1100" dirty="0">
                          <a:solidFill>
                            <a:srgbClr val="000000"/>
                          </a:solidFill>
                          <a:effectLst/>
                          <a:latin typeface="Century Gothic" panose="020B0502020202020204" pitchFamily="34" charset="0"/>
                        </a:rPr>
                        <a:t>AGM Governors and Parents</a:t>
                      </a:r>
                    </a:p>
                    <a:p>
                      <a:pPr algn="l" defTabSz="442913"/>
                      <a:r>
                        <a:rPr lang="en-GB" sz="1100" u="sng" dirty="0">
                          <a:solidFill>
                            <a:srgbClr val="000000"/>
                          </a:solidFill>
                          <a:latin typeface="Century Gothic" panose="020B0502020202020204" pitchFamily="34" charset="0"/>
                        </a:rPr>
                        <a:t>Thursday 26</a:t>
                      </a:r>
                      <a:r>
                        <a:rPr lang="en-GB" sz="1100" u="sng" baseline="30000" dirty="0">
                          <a:solidFill>
                            <a:srgbClr val="000000"/>
                          </a:solidFill>
                          <a:latin typeface="Century Gothic" panose="020B0502020202020204" pitchFamily="34" charset="0"/>
                        </a:rPr>
                        <a:t>th</a:t>
                      </a:r>
                      <a:r>
                        <a:rPr lang="en-GB" sz="1100" u="sng" dirty="0">
                          <a:solidFill>
                            <a:srgbClr val="000000"/>
                          </a:solidFill>
                          <a:latin typeface="Century Gothic" panose="020B0502020202020204" pitchFamily="34" charset="0"/>
                        </a:rPr>
                        <a:t> </a:t>
                      </a:r>
                    </a:p>
                    <a:p>
                      <a:pPr algn="l" defTabSz="442913"/>
                      <a:r>
                        <a:rPr lang="en-GB" sz="1100" dirty="0">
                          <a:solidFill>
                            <a:srgbClr val="000000"/>
                          </a:solidFill>
                          <a:latin typeface="Century Gothic" panose="020B0502020202020204" pitchFamily="34" charset="0"/>
                        </a:rPr>
                        <a:t>Non Uniform Day </a:t>
                      </a:r>
                    </a:p>
                    <a:p>
                      <a:pPr algn="l" defTabSz="442913"/>
                      <a:r>
                        <a:rPr lang="en-GB" sz="1100" u="sng" dirty="0">
                          <a:solidFill>
                            <a:srgbClr val="000000"/>
                          </a:solidFill>
                          <a:latin typeface="Century Gothic" panose="020B0502020202020204" pitchFamily="34" charset="0"/>
                        </a:rPr>
                        <a:t>Friday 27</a:t>
                      </a:r>
                      <a:r>
                        <a:rPr lang="en-GB" sz="1100" u="sng" baseline="30000" dirty="0">
                          <a:solidFill>
                            <a:srgbClr val="000000"/>
                          </a:solidFill>
                          <a:latin typeface="Century Gothic" panose="020B0502020202020204" pitchFamily="34" charset="0"/>
                        </a:rPr>
                        <a:t>th</a:t>
                      </a:r>
                      <a:r>
                        <a:rPr lang="en-GB" sz="1100" u="sng" dirty="0">
                          <a:solidFill>
                            <a:srgbClr val="000000"/>
                          </a:solidFill>
                          <a:latin typeface="Century Gothic" panose="020B0502020202020204" pitchFamily="34" charset="0"/>
                        </a:rPr>
                        <a:t> </a:t>
                      </a:r>
                    </a:p>
                    <a:p>
                      <a:pPr algn="l" defTabSz="442913"/>
                      <a:r>
                        <a:rPr lang="en-GB" sz="1100" dirty="0">
                          <a:solidFill>
                            <a:srgbClr val="000000"/>
                          </a:solidFill>
                          <a:latin typeface="Century Gothic" panose="020B0502020202020204" pitchFamily="34" charset="0"/>
                        </a:rPr>
                        <a:t>Christmas Fair</a:t>
                      </a:r>
                      <a:endParaRPr lang="en-GB" sz="1100" dirty="0">
                        <a:solidFill>
                          <a:srgbClr val="000000"/>
                        </a:solidFill>
                        <a:effectLst/>
                        <a:latin typeface="Century Gothic" panose="020B0502020202020204" pitchFamily="34" charset="0"/>
                      </a:endParaRPr>
                    </a:p>
                    <a:p>
                      <a:pPr algn="l"/>
                      <a:endParaRPr lang="en-GB" sz="1100" dirty="0">
                        <a:solidFill>
                          <a:srgbClr val="000000"/>
                        </a:solidFill>
                        <a:latin typeface="Century Gothic" panose="020B0502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defTabSz="360363"/>
                      <a:r>
                        <a:rPr lang="en-GB" sz="1100" u="sng" dirty="0">
                          <a:solidFill>
                            <a:srgbClr val="000000"/>
                          </a:solidFill>
                          <a:latin typeface="Century Gothic" panose="020B0502020202020204" pitchFamily="34" charset="0"/>
                        </a:rPr>
                        <a:t>Monday 7</a:t>
                      </a:r>
                      <a:r>
                        <a:rPr lang="en-GB" sz="1100" u="sng" baseline="30000" dirty="0">
                          <a:solidFill>
                            <a:srgbClr val="000000"/>
                          </a:solidFill>
                          <a:latin typeface="Century Gothic" panose="020B0502020202020204" pitchFamily="34" charset="0"/>
                        </a:rPr>
                        <a:t>th</a:t>
                      </a:r>
                      <a:r>
                        <a:rPr lang="en-GB" sz="1100" u="sng" dirty="0">
                          <a:solidFill>
                            <a:srgbClr val="000000"/>
                          </a:solidFill>
                          <a:latin typeface="Century Gothic" panose="020B0502020202020204" pitchFamily="34" charset="0"/>
                        </a:rPr>
                        <a:t> </a:t>
                      </a:r>
                    </a:p>
                    <a:p>
                      <a:pPr algn="l" defTabSz="360363"/>
                      <a:r>
                        <a:rPr lang="en-GB" sz="1100" u="none" dirty="0">
                          <a:solidFill>
                            <a:srgbClr val="000000"/>
                          </a:solidFill>
                          <a:latin typeface="Century Gothic" panose="020B0502020202020204" pitchFamily="34" charset="0"/>
                        </a:rPr>
                        <a:t>Reception – Y2 Concert</a:t>
                      </a:r>
                    </a:p>
                    <a:p>
                      <a:pPr algn="l" defTabSz="360363"/>
                      <a:r>
                        <a:rPr lang="en-GB" sz="1100" u="sng" dirty="0">
                          <a:solidFill>
                            <a:srgbClr val="000000"/>
                          </a:solidFill>
                          <a:latin typeface="Century Gothic" panose="020B0502020202020204" pitchFamily="34" charset="0"/>
                        </a:rPr>
                        <a:t>Tuesday 8</a:t>
                      </a:r>
                      <a:r>
                        <a:rPr lang="en-GB" sz="1100" u="sng" baseline="30000" dirty="0">
                          <a:solidFill>
                            <a:srgbClr val="000000"/>
                          </a:solidFill>
                          <a:latin typeface="Century Gothic" panose="020B0502020202020204" pitchFamily="34" charset="0"/>
                        </a:rPr>
                        <a:t>th</a:t>
                      </a:r>
                      <a:endParaRPr lang="en-GB" sz="1100" u="sng" dirty="0">
                        <a:solidFill>
                          <a:srgbClr val="000000"/>
                        </a:solidFill>
                        <a:latin typeface="Century Gothic" panose="020B0502020202020204" pitchFamily="34" charset="0"/>
                      </a:endParaRPr>
                    </a:p>
                    <a:p>
                      <a:pPr algn="l" defTabSz="360363"/>
                      <a:r>
                        <a:rPr lang="en-GB" sz="1100" u="none" dirty="0">
                          <a:solidFill>
                            <a:srgbClr val="000000"/>
                          </a:solidFill>
                          <a:latin typeface="Century Gothic" panose="020B0502020202020204" pitchFamily="34" charset="0"/>
                        </a:rPr>
                        <a:t>Y3 – Y6 Concert</a:t>
                      </a:r>
                    </a:p>
                    <a:p>
                      <a:pPr algn="l" defTabSz="360363"/>
                      <a:r>
                        <a:rPr lang="en-GB" sz="1100" u="sng" dirty="0">
                          <a:solidFill>
                            <a:srgbClr val="000000"/>
                          </a:solidFill>
                          <a:latin typeface="Century Gothic" panose="020B0502020202020204" pitchFamily="34" charset="0"/>
                        </a:rPr>
                        <a:t>Wednesday 9</a:t>
                      </a:r>
                      <a:r>
                        <a:rPr lang="en-GB" sz="1100" u="sng" baseline="30000" dirty="0">
                          <a:solidFill>
                            <a:srgbClr val="000000"/>
                          </a:solidFill>
                          <a:latin typeface="Century Gothic" panose="020B0502020202020204" pitchFamily="34" charset="0"/>
                        </a:rPr>
                        <a:t>th</a:t>
                      </a:r>
                      <a:endParaRPr lang="en-GB" sz="1100" u="sng" dirty="0">
                        <a:solidFill>
                          <a:srgbClr val="000000"/>
                        </a:solidFill>
                        <a:latin typeface="Century Gothic" panose="020B0502020202020204" pitchFamily="34" charset="0"/>
                      </a:endParaRPr>
                    </a:p>
                    <a:p>
                      <a:pPr algn="l" defTabSz="360363"/>
                      <a:r>
                        <a:rPr lang="en-GB" sz="1100" u="none" dirty="0">
                          <a:solidFill>
                            <a:srgbClr val="000000"/>
                          </a:solidFill>
                          <a:latin typeface="Century Gothic" panose="020B0502020202020204" pitchFamily="34" charset="0"/>
                        </a:rPr>
                        <a:t>Nursery Concert</a:t>
                      </a:r>
                    </a:p>
                    <a:p>
                      <a:pPr algn="l" defTabSz="360363"/>
                      <a:r>
                        <a:rPr lang="en-GB" sz="1100" u="sng" dirty="0">
                          <a:solidFill>
                            <a:srgbClr val="000000"/>
                          </a:solidFill>
                          <a:latin typeface="Century Gothic" panose="020B0502020202020204" pitchFamily="34" charset="0"/>
                        </a:rPr>
                        <a:t>Thursday 10</a:t>
                      </a:r>
                      <a:r>
                        <a:rPr lang="en-GB" sz="1100" u="sng" baseline="30000" dirty="0">
                          <a:solidFill>
                            <a:srgbClr val="000000"/>
                          </a:solidFill>
                          <a:latin typeface="Century Gothic" panose="020B0502020202020204" pitchFamily="34" charset="0"/>
                        </a:rPr>
                        <a:t>th</a:t>
                      </a:r>
                      <a:endParaRPr lang="en-GB" sz="1100" u="none" dirty="0">
                        <a:solidFill>
                          <a:srgbClr val="000000"/>
                        </a:solidFill>
                        <a:latin typeface="Century Gothic" panose="020B0502020202020204" pitchFamily="34" charset="0"/>
                      </a:endParaRPr>
                    </a:p>
                    <a:p>
                      <a:pPr algn="l" defTabSz="360363"/>
                      <a:r>
                        <a:rPr lang="en-GB" sz="1100" u="none" dirty="0">
                          <a:solidFill>
                            <a:srgbClr val="000000"/>
                          </a:solidFill>
                          <a:latin typeface="Century Gothic" panose="020B0502020202020204" pitchFamily="34" charset="0"/>
                        </a:rPr>
                        <a:t>Christmas Lunch</a:t>
                      </a:r>
                      <a:endParaRPr lang="en-GB" sz="1100" u="sng" dirty="0">
                        <a:solidFill>
                          <a:srgbClr val="000000"/>
                        </a:solidFill>
                        <a:latin typeface="Century Gothic" panose="020B0502020202020204" pitchFamily="34" charset="0"/>
                      </a:endParaRPr>
                    </a:p>
                    <a:p>
                      <a:pPr algn="l" defTabSz="360363"/>
                      <a:r>
                        <a:rPr lang="en-GB" sz="1100" u="sng" dirty="0">
                          <a:solidFill>
                            <a:srgbClr val="000000"/>
                          </a:solidFill>
                          <a:latin typeface="Century Gothic" panose="020B0502020202020204" pitchFamily="34" charset="0"/>
                        </a:rPr>
                        <a:t>Thursday 17</a:t>
                      </a:r>
                      <a:r>
                        <a:rPr lang="en-GB" sz="1100" u="sng" baseline="30000" dirty="0">
                          <a:solidFill>
                            <a:srgbClr val="000000"/>
                          </a:solidFill>
                          <a:latin typeface="Century Gothic" panose="020B0502020202020204" pitchFamily="34" charset="0"/>
                        </a:rPr>
                        <a:t>th</a:t>
                      </a:r>
                      <a:r>
                        <a:rPr lang="en-GB" sz="1100" u="sng" dirty="0">
                          <a:solidFill>
                            <a:srgbClr val="000000"/>
                          </a:solidFill>
                          <a:latin typeface="Century Gothic" panose="020B0502020202020204" pitchFamily="34" charset="0"/>
                        </a:rPr>
                        <a:t> </a:t>
                      </a:r>
                    </a:p>
                    <a:p>
                      <a:pPr algn="l" defTabSz="360363"/>
                      <a:r>
                        <a:rPr lang="en-GB" sz="1100" dirty="0">
                          <a:solidFill>
                            <a:srgbClr val="000000"/>
                          </a:solidFill>
                          <a:latin typeface="Century Gothic" panose="020B0502020202020204" pitchFamily="34" charset="0"/>
                        </a:rPr>
                        <a:t>E</a:t>
                      </a:r>
                      <a:r>
                        <a:rPr lang="en-GB" sz="1100" dirty="0">
                          <a:solidFill>
                            <a:srgbClr val="000000"/>
                          </a:solidFill>
                          <a:effectLst/>
                          <a:latin typeface="Century Gothic" panose="020B0502020202020204" pitchFamily="34" charset="0"/>
                        </a:rPr>
                        <a:t>nd of term</a:t>
                      </a:r>
                      <a:endParaRPr lang="en-GB" sz="1100" dirty="0">
                        <a:solidFill>
                          <a:srgbClr val="000000"/>
                        </a:solidFill>
                        <a:latin typeface="Century Gothic" panose="020B0502020202020204" pitchFamily="34" charset="0"/>
                      </a:endParaRPr>
                    </a:p>
                    <a:p>
                      <a:pPr algn="l" defTabSz="360363"/>
                      <a:r>
                        <a:rPr lang="en-GB" sz="1100" u="sng" dirty="0">
                          <a:solidFill>
                            <a:srgbClr val="000000"/>
                          </a:solidFill>
                          <a:latin typeface="Century Gothic" panose="020B0502020202020204" pitchFamily="34" charset="0"/>
                        </a:rPr>
                        <a:t>Friday 18</a:t>
                      </a:r>
                      <a:r>
                        <a:rPr lang="en-GB" sz="1100" u="sng" baseline="30000" dirty="0">
                          <a:solidFill>
                            <a:srgbClr val="000000"/>
                          </a:solidFill>
                          <a:latin typeface="Century Gothic" panose="020B0502020202020204" pitchFamily="34" charset="0"/>
                        </a:rPr>
                        <a:t>th</a:t>
                      </a:r>
                      <a:r>
                        <a:rPr lang="en-GB" sz="1100" u="sng" dirty="0">
                          <a:solidFill>
                            <a:srgbClr val="000000"/>
                          </a:solidFill>
                          <a:latin typeface="Century Gothic" panose="020B0502020202020204" pitchFamily="34" charset="0"/>
                        </a:rPr>
                        <a:t> </a:t>
                      </a:r>
                    </a:p>
                    <a:p>
                      <a:pPr algn="l" defTabSz="360363"/>
                      <a:r>
                        <a:rPr lang="en-GB" sz="1100" dirty="0">
                          <a:solidFill>
                            <a:srgbClr val="000000"/>
                          </a:solidFill>
                          <a:latin typeface="Century Gothic" panose="020B0502020202020204" pitchFamily="34" charset="0"/>
                        </a:rPr>
                        <a:t>Staff training day </a:t>
                      </a:r>
                    </a:p>
                    <a:p>
                      <a:pPr algn="l"/>
                      <a:endParaRPr lang="en-GB" sz="1100" dirty="0">
                        <a:solidFill>
                          <a:srgbClr val="000000"/>
                        </a:solidFill>
                        <a:latin typeface="Century Gothic" panose="020B0502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defTabSz="442913"/>
                      <a:r>
                        <a:rPr lang="en-GB" sz="1100" u="sng" dirty="0">
                          <a:solidFill>
                            <a:srgbClr val="000000"/>
                          </a:solidFill>
                          <a:latin typeface="Century Gothic" panose="020B0502020202020204" pitchFamily="34" charset="0"/>
                        </a:rPr>
                        <a:t>Monday 4</a:t>
                      </a:r>
                      <a:r>
                        <a:rPr lang="en-GB" sz="1100" u="sng" baseline="30000" dirty="0">
                          <a:solidFill>
                            <a:srgbClr val="000000"/>
                          </a:solidFill>
                          <a:latin typeface="Century Gothic" panose="020B0502020202020204" pitchFamily="34" charset="0"/>
                        </a:rPr>
                        <a:t>th</a:t>
                      </a:r>
                    </a:p>
                    <a:p>
                      <a:pPr algn="l" defTabSz="442913"/>
                      <a:r>
                        <a:rPr lang="en-GB" sz="1100" dirty="0">
                          <a:solidFill>
                            <a:srgbClr val="000000"/>
                          </a:solidFill>
                          <a:latin typeface="Century Gothic" panose="020B0502020202020204" pitchFamily="34" charset="0"/>
                        </a:rPr>
                        <a:t>Staff training day </a:t>
                      </a:r>
                    </a:p>
                    <a:p>
                      <a:pPr algn="l" defTabSz="442913"/>
                      <a:r>
                        <a:rPr lang="en-GB" sz="1100" u="sng" dirty="0">
                          <a:solidFill>
                            <a:srgbClr val="000000"/>
                          </a:solidFill>
                          <a:latin typeface="Century Gothic" panose="020B0502020202020204" pitchFamily="34" charset="0"/>
                        </a:rPr>
                        <a:t>Tuesday 5</a:t>
                      </a:r>
                      <a:r>
                        <a:rPr lang="en-GB" sz="1100" u="sng" baseline="30000" dirty="0">
                          <a:solidFill>
                            <a:srgbClr val="000000"/>
                          </a:solidFill>
                          <a:latin typeface="Century Gothic" panose="020B0502020202020204" pitchFamily="34" charset="0"/>
                        </a:rPr>
                        <a:t>th</a:t>
                      </a:r>
                    </a:p>
                    <a:p>
                      <a:pPr algn="l" defTabSz="442913"/>
                      <a:r>
                        <a:rPr lang="en-GB" sz="1100" dirty="0">
                          <a:solidFill>
                            <a:srgbClr val="000000"/>
                          </a:solidFill>
                          <a:latin typeface="Century Gothic" panose="020B0502020202020204" pitchFamily="34" charset="0"/>
                        </a:rPr>
                        <a:t>School open to pupils </a:t>
                      </a:r>
                    </a:p>
                    <a:p>
                      <a:pPr algn="l"/>
                      <a:endParaRPr lang="en-GB" sz="1100" dirty="0">
                        <a:solidFill>
                          <a:srgbClr val="000000"/>
                        </a:solidFill>
                        <a:latin typeface="Century Gothic" panose="020B0502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6913735"/>
                  </a:ext>
                </a:extLst>
              </a:tr>
              <a:tr h="370840">
                <a:tc>
                  <a:txBody>
                    <a:bodyPr/>
                    <a:lstStyle/>
                    <a:p>
                      <a:r>
                        <a:rPr lang="en-GB" b="1" dirty="0">
                          <a:solidFill>
                            <a:srgbClr val="000000"/>
                          </a:solidFill>
                          <a:latin typeface="Century Gothic" panose="020B0502020202020204" pitchFamily="34" charset="0"/>
                        </a:rPr>
                        <a:t>FEBRUARY 2027</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C65AD"/>
                    </a:solidFill>
                  </a:tcPr>
                </a:tc>
                <a:tc>
                  <a:txBody>
                    <a:bodyPr/>
                    <a:lstStyle/>
                    <a:p>
                      <a:r>
                        <a:rPr lang="en-GB" b="1" dirty="0">
                          <a:solidFill>
                            <a:srgbClr val="000000"/>
                          </a:solidFill>
                          <a:latin typeface="Century Gothic" panose="020B0502020202020204" pitchFamily="34" charset="0"/>
                        </a:rPr>
                        <a:t>MARCH 2027</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72A43"/>
                    </a:solidFill>
                  </a:tcPr>
                </a:tc>
                <a:tc>
                  <a:txBody>
                    <a:bodyPr/>
                    <a:lstStyle/>
                    <a:p>
                      <a:r>
                        <a:rPr lang="en-GB" b="1" dirty="0">
                          <a:solidFill>
                            <a:srgbClr val="000000"/>
                          </a:solidFill>
                          <a:latin typeface="Century Gothic" panose="020B0502020202020204" pitchFamily="34" charset="0"/>
                        </a:rPr>
                        <a:t>APRIL 2027</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9B11D"/>
                    </a:solidFill>
                  </a:tcPr>
                </a:tc>
                <a:extLst>
                  <a:ext uri="{0D108BD9-81ED-4DB2-BD59-A6C34878D82A}">
                    <a16:rowId xmlns:a16="http://schemas.microsoft.com/office/drawing/2014/main" val="2034509617"/>
                  </a:ext>
                </a:extLst>
              </a:tr>
              <a:tr h="370840">
                <a:tc>
                  <a:txBody>
                    <a:bodyPr/>
                    <a:lstStyle/>
                    <a:p>
                      <a:pPr algn="l" defTabSz="1254125"/>
                      <a:r>
                        <a:rPr lang="en-GB" sz="1100" u="sng" dirty="0">
                          <a:solidFill>
                            <a:srgbClr val="000000"/>
                          </a:solidFill>
                          <a:latin typeface="Century Gothic" panose="020B0502020202020204" pitchFamily="34" charset="0"/>
                        </a:rPr>
                        <a:t>Monday 1</a:t>
                      </a:r>
                      <a:r>
                        <a:rPr lang="en-GB" sz="1100" u="sng" baseline="30000" dirty="0">
                          <a:solidFill>
                            <a:srgbClr val="000000"/>
                          </a:solidFill>
                          <a:latin typeface="Century Gothic" panose="020B0502020202020204" pitchFamily="34" charset="0"/>
                        </a:rPr>
                        <a:t>st</a:t>
                      </a:r>
                      <a:endParaRPr lang="en-GB" sz="1100" u="sng" dirty="0">
                        <a:solidFill>
                          <a:srgbClr val="000000"/>
                        </a:solidFill>
                        <a:latin typeface="Century Gothic" panose="020B0502020202020204" pitchFamily="34" charset="0"/>
                      </a:endParaRPr>
                    </a:p>
                    <a:p>
                      <a:pPr algn="l" defTabSz="1254125"/>
                      <a:r>
                        <a:rPr lang="en-GB" sz="1100" u="none" dirty="0">
                          <a:solidFill>
                            <a:srgbClr val="000000"/>
                          </a:solidFill>
                          <a:latin typeface="Century Gothic" panose="020B0502020202020204" pitchFamily="34" charset="0"/>
                        </a:rPr>
                        <a:t>Parents evening this week</a:t>
                      </a:r>
                    </a:p>
                    <a:p>
                      <a:pPr algn="l" defTabSz="1254125"/>
                      <a:r>
                        <a:rPr lang="en-GB" sz="1100" u="sng" dirty="0">
                          <a:solidFill>
                            <a:srgbClr val="000000"/>
                          </a:solidFill>
                          <a:latin typeface="Century Gothic" panose="020B0502020202020204" pitchFamily="34" charset="0"/>
                        </a:rPr>
                        <a:t>Friday 5</a:t>
                      </a:r>
                      <a:r>
                        <a:rPr lang="en-GB" sz="1100" u="sng" baseline="30000" dirty="0">
                          <a:solidFill>
                            <a:srgbClr val="000000"/>
                          </a:solidFill>
                          <a:latin typeface="Century Gothic" panose="020B0502020202020204" pitchFamily="34" charset="0"/>
                        </a:rPr>
                        <a:t>th</a:t>
                      </a:r>
                    </a:p>
                    <a:p>
                      <a:pPr algn="l" defTabSz="1254125"/>
                      <a:r>
                        <a:rPr lang="en-GB" sz="1100" dirty="0">
                          <a:solidFill>
                            <a:srgbClr val="000000"/>
                          </a:solidFill>
                          <a:effectLst/>
                          <a:latin typeface="Century Gothic" panose="020B0502020202020204" pitchFamily="34" charset="0"/>
                        </a:rPr>
                        <a:t>School closes for half term</a:t>
                      </a:r>
                    </a:p>
                    <a:p>
                      <a:pPr algn="l" defTabSz="1254125"/>
                      <a:r>
                        <a:rPr lang="en-GB" sz="1100" u="sng" dirty="0">
                          <a:solidFill>
                            <a:srgbClr val="000000"/>
                          </a:solidFill>
                          <a:latin typeface="Century Gothic" panose="020B0502020202020204" pitchFamily="34" charset="0"/>
                        </a:rPr>
                        <a:t>Monday 15</a:t>
                      </a:r>
                      <a:r>
                        <a:rPr lang="en-GB" sz="1100" u="sng" baseline="30000" dirty="0">
                          <a:solidFill>
                            <a:srgbClr val="000000"/>
                          </a:solidFill>
                          <a:latin typeface="Century Gothic" panose="020B0502020202020204" pitchFamily="34" charset="0"/>
                        </a:rPr>
                        <a:t>th</a:t>
                      </a:r>
                    </a:p>
                    <a:p>
                      <a:pPr algn="l" defTabSz="1254125"/>
                      <a:r>
                        <a:rPr lang="en-GB" sz="1100" dirty="0">
                          <a:solidFill>
                            <a:srgbClr val="000000"/>
                          </a:solidFill>
                          <a:latin typeface="Century Gothic" panose="020B0502020202020204" pitchFamily="34" charset="0"/>
                        </a:rPr>
                        <a:t>School open to pupils</a:t>
                      </a:r>
                    </a:p>
                    <a:p>
                      <a:endParaRPr lang="en-GB" sz="1100" dirty="0">
                        <a:solidFill>
                          <a:srgbClr val="000000"/>
                        </a:solidFill>
                        <a:latin typeface="Century Gothic" panose="020B0502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640490" rtl="0" eaLnBrk="1" fontAlgn="auto" latinLnBrk="0" hangingPunct="1">
                        <a:lnSpc>
                          <a:spcPct val="100000"/>
                        </a:lnSpc>
                        <a:spcBef>
                          <a:spcPts val="0"/>
                        </a:spcBef>
                        <a:spcAft>
                          <a:spcPts val="0"/>
                        </a:spcAft>
                        <a:buClrTx/>
                        <a:buSzTx/>
                        <a:buFontTx/>
                        <a:buNone/>
                        <a:tabLst/>
                        <a:defRPr/>
                      </a:pPr>
                      <a:r>
                        <a:rPr lang="en-GB" sz="1100" u="sng" dirty="0">
                          <a:solidFill>
                            <a:srgbClr val="000000"/>
                          </a:solidFill>
                          <a:latin typeface="Century Gothic" panose="020B0502020202020204" pitchFamily="34" charset="0"/>
                        </a:rPr>
                        <a:t>Wednesday 10</a:t>
                      </a:r>
                      <a:r>
                        <a:rPr lang="en-GB" sz="1100" u="sng" baseline="30000" dirty="0">
                          <a:solidFill>
                            <a:srgbClr val="000000"/>
                          </a:solidFill>
                          <a:latin typeface="Century Gothic" panose="020B0502020202020204" pitchFamily="34" charset="0"/>
                        </a:rPr>
                        <a:t>th</a:t>
                      </a:r>
                      <a:endParaRPr lang="en-GB" sz="1100" u="sng" dirty="0">
                        <a:solidFill>
                          <a:srgbClr val="000000"/>
                        </a:solidFill>
                        <a:latin typeface="Century Gothic" panose="020B0502020202020204" pitchFamily="34" charset="0"/>
                      </a:endParaRPr>
                    </a:p>
                    <a:p>
                      <a:pPr marL="0" marR="0" lvl="0" indent="0" algn="l" defTabSz="640490" rtl="0" eaLnBrk="1" fontAlgn="auto" latinLnBrk="0" hangingPunct="1">
                        <a:lnSpc>
                          <a:spcPct val="100000"/>
                        </a:lnSpc>
                        <a:spcBef>
                          <a:spcPts val="0"/>
                        </a:spcBef>
                        <a:spcAft>
                          <a:spcPts val="0"/>
                        </a:spcAft>
                        <a:buClrTx/>
                        <a:buSzTx/>
                        <a:buFontTx/>
                        <a:buNone/>
                        <a:tabLst/>
                        <a:defRPr/>
                      </a:pPr>
                      <a:r>
                        <a:rPr lang="en-GB" sz="1100" u="none" dirty="0">
                          <a:solidFill>
                            <a:srgbClr val="000000"/>
                          </a:solidFill>
                          <a:latin typeface="Century Gothic" panose="020B0502020202020204" pitchFamily="34" charset="0"/>
                        </a:rPr>
                        <a:t>Class photos</a:t>
                      </a:r>
                    </a:p>
                    <a:p>
                      <a:pPr marL="0" marR="0" lvl="0" indent="0" algn="l" defTabSz="640490" rtl="0" eaLnBrk="1" fontAlgn="auto" latinLnBrk="0" hangingPunct="1">
                        <a:lnSpc>
                          <a:spcPct val="100000"/>
                        </a:lnSpc>
                        <a:spcBef>
                          <a:spcPts val="0"/>
                        </a:spcBef>
                        <a:spcAft>
                          <a:spcPts val="0"/>
                        </a:spcAft>
                        <a:buClrTx/>
                        <a:buSzTx/>
                        <a:buFontTx/>
                        <a:buNone/>
                        <a:tabLst/>
                        <a:defRPr/>
                      </a:pPr>
                      <a:r>
                        <a:rPr lang="en-GB" sz="1100" u="sng" dirty="0">
                          <a:solidFill>
                            <a:srgbClr val="000000"/>
                          </a:solidFill>
                          <a:latin typeface="Century Gothic" panose="020B0502020202020204" pitchFamily="34" charset="0"/>
                        </a:rPr>
                        <a:t>Friday 19</a:t>
                      </a:r>
                      <a:r>
                        <a:rPr lang="en-GB" sz="1100" u="sng" baseline="30000" dirty="0">
                          <a:solidFill>
                            <a:srgbClr val="000000"/>
                          </a:solidFill>
                          <a:latin typeface="Century Gothic" panose="020B0502020202020204" pitchFamily="34" charset="0"/>
                        </a:rPr>
                        <a:t>th</a:t>
                      </a:r>
                      <a:r>
                        <a:rPr lang="en-GB" sz="1100" u="none" dirty="0">
                          <a:solidFill>
                            <a:srgbClr val="000000"/>
                          </a:solidFill>
                          <a:latin typeface="Century Gothic" panose="020B0502020202020204" pitchFamily="34" charset="0"/>
                        </a:rPr>
                        <a:t>	</a:t>
                      </a:r>
                    </a:p>
                    <a:p>
                      <a:pPr marL="0" marR="0" lvl="0" indent="0" algn="l" defTabSz="640490" rtl="0" eaLnBrk="1" fontAlgn="auto" latinLnBrk="0" hangingPunct="1">
                        <a:lnSpc>
                          <a:spcPct val="100000"/>
                        </a:lnSpc>
                        <a:spcBef>
                          <a:spcPts val="0"/>
                        </a:spcBef>
                        <a:spcAft>
                          <a:spcPts val="0"/>
                        </a:spcAft>
                        <a:buClrTx/>
                        <a:buSzTx/>
                        <a:buFontTx/>
                        <a:buNone/>
                        <a:tabLst/>
                        <a:defRPr/>
                      </a:pPr>
                      <a:r>
                        <a:rPr lang="en-GB" sz="1100" dirty="0">
                          <a:solidFill>
                            <a:srgbClr val="000000"/>
                          </a:solidFill>
                          <a:latin typeface="Century Gothic" panose="020B0502020202020204" pitchFamily="34" charset="0"/>
                        </a:rPr>
                        <a:t>E</a:t>
                      </a:r>
                      <a:r>
                        <a:rPr lang="en-GB" sz="1100" dirty="0">
                          <a:solidFill>
                            <a:srgbClr val="000000"/>
                          </a:solidFill>
                          <a:effectLst/>
                          <a:latin typeface="Century Gothic" panose="020B0502020202020204" pitchFamily="34" charset="0"/>
                        </a:rPr>
                        <a:t>nd of term</a:t>
                      </a:r>
                    </a:p>
                    <a:p>
                      <a:pPr marL="0" marR="0" lvl="0" indent="0" algn="l" defTabSz="640490" rtl="0" eaLnBrk="1" fontAlgn="auto" latinLnBrk="0" hangingPunct="1">
                        <a:lnSpc>
                          <a:spcPct val="100000"/>
                        </a:lnSpc>
                        <a:spcBef>
                          <a:spcPts val="0"/>
                        </a:spcBef>
                        <a:spcAft>
                          <a:spcPts val="0"/>
                        </a:spcAft>
                        <a:buClrTx/>
                        <a:buSzTx/>
                        <a:buFontTx/>
                        <a:buNone/>
                        <a:tabLst/>
                        <a:defRPr/>
                      </a:pPr>
                      <a:r>
                        <a:rPr lang="en-GB" sz="1100" u="sng" dirty="0">
                          <a:solidFill>
                            <a:srgbClr val="000000"/>
                          </a:solidFill>
                          <a:effectLst/>
                          <a:latin typeface="Century Gothic" panose="020B0502020202020204" pitchFamily="34" charset="0"/>
                        </a:rPr>
                        <a:t>Date to be confirmed</a:t>
                      </a:r>
                    </a:p>
                    <a:p>
                      <a:pPr marL="0" marR="0" lvl="0" indent="0" algn="l" defTabSz="640490" rtl="0" eaLnBrk="1" fontAlgn="auto" latinLnBrk="0" hangingPunct="1">
                        <a:lnSpc>
                          <a:spcPct val="100000"/>
                        </a:lnSpc>
                        <a:spcBef>
                          <a:spcPts val="0"/>
                        </a:spcBef>
                        <a:spcAft>
                          <a:spcPts val="0"/>
                        </a:spcAft>
                        <a:buClrTx/>
                        <a:buSzTx/>
                        <a:buFontTx/>
                        <a:buNone/>
                        <a:tabLst/>
                        <a:defRPr/>
                      </a:pPr>
                      <a:r>
                        <a:rPr lang="en-GB" sz="1100" u="none" dirty="0">
                          <a:solidFill>
                            <a:srgbClr val="000000"/>
                          </a:solidFill>
                          <a:effectLst/>
                          <a:latin typeface="Century Gothic" panose="020B0502020202020204" pitchFamily="34" charset="0"/>
                        </a:rPr>
                        <a:t>Red Nose Day</a:t>
                      </a:r>
                    </a:p>
                    <a:p>
                      <a:endParaRPr lang="en-GB" sz="1100" dirty="0">
                        <a:solidFill>
                          <a:srgbClr val="000000"/>
                        </a:solidFill>
                        <a:latin typeface="Century Gothic" panose="020B0502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defTabSz="640490" rtl="0" eaLnBrk="1" fontAlgn="auto" latinLnBrk="0" hangingPunct="1">
                        <a:lnSpc>
                          <a:spcPct val="100000"/>
                        </a:lnSpc>
                        <a:spcBef>
                          <a:spcPts val="0"/>
                        </a:spcBef>
                        <a:spcAft>
                          <a:spcPts val="0"/>
                        </a:spcAft>
                        <a:buClrTx/>
                        <a:buSzTx/>
                        <a:buFontTx/>
                        <a:buNone/>
                        <a:tabLst/>
                        <a:defRPr/>
                      </a:pPr>
                      <a:r>
                        <a:rPr lang="en-GB" sz="1100" u="sng" dirty="0">
                          <a:solidFill>
                            <a:srgbClr val="000000"/>
                          </a:solidFill>
                          <a:latin typeface="Century Gothic" panose="020B0502020202020204" pitchFamily="34" charset="0"/>
                        </a:rPr>
                        <a:t>Monday 5</a:t>
                      </a:r>
                      <a:r>
                        <a:rPr lang="en-GB" sz="1100" u="sng" baseline="30000" dirty="0">
                          <a:solidFill>
                            <a:srgbClr val="000000"/>
                          </a:solidFill>
                          <a:latin typeface="Century Gothic" panose="020B0502020202020204" pitchFamily="34" charset="0"/>
                        </a:rPr>
                        <a:t>th</a:t>
                      </a:r>
                    </a:p>
                    <a:p>
                      <a:pPr marL="0" marR="0" lvl="0" indent="0" algn="l" defTabSz="640490" rtl="0" eaLnBrk="1" fontAlgn="auto" latinLnBrk="0" hangingPunct="1">
                        <a:lnSpc>
                          <a:spcPct val="100000"/>
                        </a:lnSpc>
                        <a:spcBef>
                          <a:spcPts val="0"/>
                        </a:spcBef>
                        <a:spcAft>
                          <a:spcPts val="0"/>
                        </a:spcAft>
                        <a:buClrTx/>
                        <a:buSzTx/>
                        <a:buFontTx/>
                        <a:buNone/>
                        <a:tabLst/>
                        <a:defRPr/>
                      </a:pPr>
                      <a:r>
                        <a:rPr lang="en-GB" sz="1100" dirty="0">
                          <a:solidFill>
                            <a:srgbClr val="000000"/>
                          </a:solidFill>
                          <a:latin typeface="Century Gothic" panose="020B0502020202020204" pitchFamily="34" charset="0"/>
                        </a:rPr>
                        <a:t>School open to pupils</a:t>
                      </a:r>
                    </a:p>
                    <a:p>
                      <a:endParaRPr lang="en-GB" sz="1100" dirty="0">
                        <a:solidFill>
                          <a:srgbClr val="000000"/>
                        </a:solidFill>
                        <a:latin typeface="Century Gothic" panose="020B0502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264824"/>
                  </a:ext>
                </a:extLst>
              </a:tr>
              <a:tr h="370840">
                <a:tc>
                  <a:txBody>
                    <a:bodyPr/>
                    <a:lstStyle/>
                    <a:p>
                      <a:r>
                        <a:rPr lang="en-GB" b="1" dirty="0">
                          <a:solidFill>
                            <a:srgbClr val="000000"/>
                          </a:solidFill>
                          <a:latin typeface="Century Gothic" panose="020B0502020202020204" pitchFamily="34" charset="0"/>
                        </a:rPr>
                        <a:t>MAY 2027</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429"/>
                    </a:solidFill>
                  </a:tcPr>
                </a:tc>
                <a:tc>
                  <a:txBody>
                    <a:bodyPr/>
                    <a:lstStyle/>
                    <a:p>
                      <a:r>
                        <a:rPr lang="en-GB" b="1" dirty="0">
                          <a:solidFill>
                            <a:srgbClr val="000000"/>
                          </a:solidFill>
                          <a:latin typeface="Century Gothic" panose="020B0502020202020204" pitchFamily="34" charset="0"/>
                        </a:rPr>
                        <a:t>JUNE 2027</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1DF39"/>
                    </a:solidFill>
                  </a:tcPr>
                </a:tc>
                <a:tc>
                  <a:txBody>
                    <a:bodyPr/>
                    <a:lstStyle/>
                    <a:p>
                      <a:pPr marL="0" marR="0" lvl="0" indent="0" algn="ctr" defTabSz="640490" rtl="0" eaLnBrk="1" fontAlgn="auto" latinLnBrk="0" hangingPunct="1">
                        <a:lnSpc>
                          <a:spcPct val="100000"/>
                        </a:lnSpc>
                        <a:spcBef>
                          <a:spcPts val="0"/>
                        </a:spcBef>
                        <a:spcAft>
                          <a:spcPts val="0"/>
                        </a:spcAft>
                        <a:buClrTx/>
                        <a:buSzTx/>
                        <a:buFontTx/>
                        <a:buNone/>
                        <a:tabLst/>
                        <a:defRPr/>
                      </a:pPr>
                      <a:r>
                        <a:rPr lang="en-GB" b="1" dirty="0">
                          <a:solidFill>
                            <a:srgbClr val="000000"/>
                          </a:solidFill>
                          <a:latin typeface="Century Gothic" panose="020B0502020202020204" pitchFamily="34" charset="0"/>
                        </a:rPr>
                        <a:t>JULY 2027</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EBFE3"/>
                    </a:solidFill>
                  </a:tcPr>
                </a:tc>
                <a:extLst>
                  <a:ext uri="{0D108BD9-81ED-4DB2-BD59-A6C34878D82A}">
                    <a16:rowId xmlns:a16="http://schemas.microsoft.com/office/drawing/2014/main" val="2406936596"/>
                  </a:ext>
                </a:extLst>
              </a:tr>
              <a:tr h="370840">
                <a:tc>
                  <a:txBody>
                    <a:bodyPr/>
                    <a:lstStyle/>
                    <a:p>
                      <a:pPr algn="l" defTabSz="1254125"/>
                      <a:r>
                        <a:rPr lang="en-GB" sz="1100" u="sng" dirty="0">
                          <a:solidFill>
                            <a:srgbClr val="000000"/>
                          </a:solidFill>
                          <a:latin typeface="Century Gothic" panose="020B0502020202020204" pitchFamily="34" charset="0"/>
                        </a:rPr>
                        <a:t>Monday 3</a:t>
                      </a:r>
                      <a:r>
                        <a:rPr lang="en-GB" sz="1100" u="sng" baseline="30000" dirty="0">
                          <a:solidFill>
                            <a:srgbClr val="000000"/>
                          </a:solidFill>
                          <a:latin typeface="Century Gothic" panose="020B0502020202020204" pitchFamily="34" charset="0"/>
                        </a:rPr>
                        <a:t>rd</a:t>
                      </a:r>
                      <a:r>
                        <a:rPr lang="en-GB" sz="1100" u="sng" dirty="0">
                          <a:solidFill>
                            <a:srgbClr val="000000"/>
                          </a:solidFill>
                          <a:latin typeface="Century Gothic" panose="020B0502020202020204" pitchFamily="34" charset="0"/>
                        </a:rPr>
                        <a:t> </a:t>
                      </a:r>
                    </a:p>
                    <a:p>
                      <a:pPr algn="l" defTabSz="1254125"/>
                      <a:r>
                        <a:rPr lang="en-GB" sz="1100" dirty="0">
                          <a:solidFill>
                            <a:srgbClr val="000000"/>
                          </a:solidFill>
                          <a:latin typeface="Century Gothic" panose="020B0502020202020204" pitchFamily="34" charset="0"/>
                        </a:rPr>
                        <a:t>May Day </a:t>
                      </a:r>
                    </a:p>
                    <a:p>
                      <a:pPr algn="l" defTabSz="1254125"/>
                      <a:r>
                        <a:rPr lang="en-GB" sz="1100" u="sng" dirty="0">
                          <a:solidFill>
                            <a:srgbClr val="000000"/>
                          </a:solidFill>
                          <a:latin typeface="Century Gothic" panose="020B0502020202020204" pitchFamily="34" charset="0"/>
                        </a:rPr>
                        <a:t>Monday 10</a:t>
                      </a:r>
                      <a:r>
                        <a:rPr lang="en-GB" sz="1100" u="sng" baseline="30000" dirty="0">
                          <a:solidFill>
                            <a:srgbClr val="000000"/>
                          </a:solidFill>
                          <a:latin typeface="Century Gothic" panose="020B0502020202020204" pitchFamily="34" charset="0"/>
                        </a:rPr>
                        <a:t>th</a:t>
                      </a:r>
                    </a:p>
                    <a:p>
                      <a:pPr algn="l" defTabSz="1254125"/>
                      <a:r>
                        <a:rPr lang="en-GB" sz="1100" dirty="0" err="1">
                          <a:solidFill>
                            <a:srgbClr val="000000"/>
                          </a:solidFill>
                          <a:latin typeface="Century Gothic" panose="020B0502020202020204" pitchFamily="34" charset="0"/>
                        </a:rPr>
                        <a:t>Bikeability</a:t>
                      </a:r>
                      <a:r>
                        <a:rPr lang="en-GB" sz="1100" dirty="0">
                          <a:solidFill>
                            <a:srgbClr val="000000"/>
                          </a:solidFill>
                          <a:latin typeface="Century Gothic" panose="020B0502020202020204" pitchFamily="34" charset="0"/>
                        </a:rPr>
                        <a:t> (Y5/6)</a:t>
                      </a:r>
                    </a:p>
                    <a:p>
                      <a:pPr algn="l" defTabSz="1254125"/>
                      <a:r>
                        <a:rPr lang="en-GB" sz="1100" u="sng" dirty="0">
                          <a:solidFill>
                            <a:srgbClr val="000000"/>
                          </a:solidFill>
                          <a:latin typeface="Century Gothic" panose="020B0502020202020204" pitchFamily="34" charset="0"/>
                        </a:rPr>
                        <a:t>Tuesday 11</a:t>
                      </a:r>
                      <a:r>
                        <a:rPr lang="en-GB" sz="1100" u="sng" baseline="30000" dirty="0">
                          <a:solidFill>
                            <a:srgbClr val="000000"/>
                          </a:solidFill>
                          <a:latin typeface="Century Gothic" panose="020B0502020202020204" pitchFamily="34" charset="0"/>
                        </a:rPr>
                        <a:t>th</a:t>
                      </a:r>
                    </a:p>
                    <a:p>
                      <a:pPr algn="l" defTabSz="1254125"/>
                      <a:r>
                        <a:rPr lang="en-GB" sz="1100" dirty="0" err="1">
                          <a:solidFill>
                            <a:srgbClr val="000000"/>
                          </a:solidFill>
                          <a:latin typeface="Century Gothic" panose="020B0502020202020204" pitchFamily="34" charset="0"/>
                        </a:rPr>
                        <a:t>Bikeability</a:t>
                      </a:r>
                      <a:r>
                        <a:rPr lang="en-GB" sz="1100" dirty="0">
                          <a:solidFill>
                            <a:srgbClr val="000000"/>
                          </a:solidFill>
                          <a:latin typeface="Century Gothic" panose="020B0502020202020204" pitchFamily="34" charset="0"/>
                        </a:rPr>
                        <a:t> (Y5/6)</a:t>
                      </a:r>
                    </a:p>
                    <a:p>
                      <a:pPr algn="l" defTabSz="1254125"/>
                      <a:r>
                        <a:rPr lang="en-GB" sz="1100" u="sng" dirty="0">
                          <a:solidFill>
                            <a:srgbClr val="000000"/>
                          </a:solidFill>
                          <a:latin typeface="Century Gothic" panose="020B0502020202020204" pitchFamily="34" charset="0"/>
                        </a:rPr>
                        <a:t>Friday 28</a:t>
                      </a:r>
                      <a:r>
                        <a:rPr lang="en-GB" sz="1100" u="sng" baseline="30000" dirty="0">
                          <a:solidFill>
                            <a:srgbClr val="000000"/>
                          </a:solidFill>
                          <a:latin typeface="Century Gothic" panose="020B0502020202020204" pitchFamily="34" charset="0"/>
                        </a:rPr>
                        <a:t>th</a:t>
                      </a:r>
                      <a:r>
                        <a:rPr lang="en-GB" sz="1100" dirty="0">
                          <a:solidFill>
                            <a:srgbClr val="000000"/>
                          </a:solidFill>
                          <a:latin typeface="Century Gothic" panose="020B0502020202020204" pitchFamily="34" charset="0"/>
                        </a:rPr>
                        <a:t> </a:t>
                      </a:r>
                    </a:p>
                    <a:p>
                      <a:pPr algn="l" defTabSz="1254125"/>
                      <a:r>
                        <a:rPr lang="en-GB" sz="1100" dirty="0">
                          <a:solidFill>
                            <a:srgbClr val="000000"/>
                          </a:solidFill>
                          <a:latin typeface="Century Gothic" panose="020B0502020202020204" pitchFamily="34" charset="0"/>
                        </a:rPr>
                        <a:t>H</a:t>
                      </a:r>
                      <a:r>
                        <a:rPr lang="en-GB" sz="1100" dirty="0">
                          <a:solidFill>
                            <a:srgbClr val="000000"/>
                          </a:solidFill>
                          <a:effectLst/>
                          <a:latin typeface="Century Gothic" panose="020B0502020202020204" pitchFamily="34" charset="0"/>
                        </a:rPr>
                        <a:t>alf term</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defTabSz="1254125"/>
                      <a:r>
                        <a:rPr lang="en-GB" sz="1100" u="sng" dirty="0">
                          <a:solidFill>
                            <a:srgbClr val="000000"/>
                          </a:solidFill>
                          <a:latin typeface="Century Gothic" panose="020B0502020202020204" pitchFamily="34" charset="0"/>
                        </a:rPr>
                        <a:t>Friday 18</a:t>
                      </a:r>
                      <a:r>
                        <a:rPr lang="en-GB" sz="1100" u="sng" baseline="30000" dirty="0">
                          <a:solidFill>
                            <a:srgbClr val="000000"/>
                          </a:solidFill>
                          <a:latin typeface="Century Gothic" panose="020B0502020202020204" pitchFamily="34" charset="0"/>
                        </a:rPr>
                        <a:t>th</a:t>
                      </a:r>
                      <a:endParaRPr lang="en-GB" sz="1100" u="sng" dirty="0">
                        <a:solidFill>
                          <a:srgbClr val="000000"/>
                        </a:solidFill>
                        <a:latin typeface="Century Gothic" panose="020B0502020202020204" pitchFamily="34" charset="0"/>
                      </a:endParaRPr>
                    </a:p>
                    <a:p>
                      <a:pPr algn="l" defTabSz="1254125"/>
                      <a:r>
                        <a:rPr lang="en-GB" sz="1100" u="none" dirty="0">
                          <a:solidFill>
                            <a:srgbClr val="000000"/>
                          </a:solidFill>
                          <a:latin typeface="Century Gothic" panose="020B0502020202020204" pitchFamily="34" charset="0"/>
                        </a:rPr>
                        <a:t>Sports Day</a:t>
                      </a:r>
                    </a:p>
                    <a:p>
                      <a:pPr algn="l" defTabSz="1254125"/>
                      <a:r>
                        <a:rPr lang="en-GB" sz="1100" u="sng" dirty="0">
                          <a:solidFill>
                            <a:srgbClr val="000000"/>
                          </a:solidFill>
                          <a:latin typeface="Century Gothic" panose="020B0502020202020204" pitchFamily="34" charset="0"/>
                        </a:rPr>
                        <a:t>Monday 21</a:t>
                      </a:r>
                      <a:r>
                        <a:rPr lang="en-GB" sz="1100" u="sng" baseline="30000" dirty="0">
                          <a:solidFill>
                            <a:srgbClr val="000000"/>
                          </a:solidFill>
                          <a:latin typeface="Century Gothic" panose="020B0502020202020204" pitchFamily="34" charset="0"/>
                        </a:rPr>
                        <a:t>st</a:t>
                      </a:r>
                    </a:p>
                    <a:p>
                      <a:pPr algn="l" defTabSz="1254125"/>
                      <a:r>
                        <a:rPr lang="en-GB" sz="1100" dirty="0">
                          <a:solidFill>
                            <a:srgbClr val="000000"/>
                          </a:solidFill>
                          <a:latin typeface="Century Gothic" panose="020B0502020202020204" pitchFamily="34" charset="0"/>
                        </a:rPr>
                        <a:t>Scholastic Book Fair</a:t>
                      </a:r>
                    </a:p>
                    <a:p>
                      <a:pPr algn="l" defTabSz="1254125"/>
                      <a:r>
                        <a:rPr lang="en-GB" sz="1100" u="sng" dirty="0">
                          <a:solidFill>
                            <a:srgbClr val="000000"/>
                          </a:solidFill>
                          <a:latin typeface="Century Gothic" panose="020B0502020202020204" pitchFamily="34" charset="0"/>
                        </a:rPr>
                        <a:t>Tuesday 22</a:t>
                      </a:r>
                      <a:r>
                        <a:rPr lang="en-GB" sz="1100" u="sng" baseline="30000" dirty="0">
                          <a:solidFill>
                            <a:srgbClr val="000000"/>
                          </a:solidFill>
                          <a:latin typeface="Century Gothic" panose="020B0502020202020204" pitchFamily="34" charset="0"/>
                        </a:rPr>
                        <a:t>nd</a:t>
                      </a:r>
                      <a:r>
                        <a:rPr lang="en-GB" sz="1100" u="sng" dirty="0">
                          <a:solidFill>
                            <a:srgbClr val="000000"/>
                          </a:solidFill>
                          <a:latin typeface="Century Gothic" panose="020B0502020202020204" pitchFamily="34" charset="0"/>
                        </a:rPr>
                        <a:t> </a:t>
                      </a:r>
                    </a:p>
                    <a:p>
                      <a:pPr algn="l" defTabSz="1254125"/>
                      <a:r>
                        <a:rPr lang="en-GB" sz="1100" dirty="0">
                          <a:solidFill>
                            <a:srgbClr val="000000"/>
                          </a:solidFill>
                          <a:latin typeface="Century Gothic" panose="020B0502020202020204" pitchFamily="34" charset="0"/>
                        </a:rPr>
                        <a:t>Scholastic Book Fair</a:t>
                      </a:r>
                    </a:p>
                    <a:p>
                      <a:pPr algn="l"/>
                      <a:endParaRPr lang="en-GB" sz="1100" dirty="0">
                        <a:solidFill>
                          <a:srgbClr val="000000"/>
                        </a:solidFill>
                        <a:latin typeface="Century Gothic" panose="020B0502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defTabSz="1254125"/>
                      <a:r>
                        <a:rPr lang="en-GB" sz="1100" u="sng" dirty="0">
                          <a:solidFill>
                            <a:srgbClr val="000000"/>
                          </a:solidFill>
                          <a:latin typeface="Century Gothic" panose="020B0502020202020204" pitchFamily="34" charset="0"/>
                        </a:rPr>
                        <a:t>Friday 9</a:t>
                      </a:r>
                      <a:r>
                        <a:rPr lang="en-GB" sz="1100" u="sng" baseline="30000" dirty="0">
                          <a:solidFill>
                            <a:srgbClr val="000000"/>
                          </a:solidFill>
                          <a:latin typeface="Century Gothic" panose="020B0502020202020204" pitchFamily="34" charset="0"/>
                        </a:rPr>
                        <a:t>th</a:t>
                      </a:r>
                      <a:r>
                        <a:rPr lang="en-GB" sz="1100" u="sng" dirty="0">
                          <a:solidFill>
                            <a:srgbClr val="000000"/>
                          </a:solidFill>
                          <a:latin typeface="Century Gothic" panose="020B0502020202020204" pitchFamily="34" charset="0"/>
                        </a:rPr>
                        <a:t> </a:t>
                      </a:r>
                      <a:r>
                        <a:rPr lang="en-GB" sz="1100" dirty="0">
                          <a:solidFill>
                            <a:srgbClr val="000000"/>
                          </a:solidFill>
                          <a:latin typeface="Century Gothic" panose="020B0502020202020204" pitchFamily="34" charset="0"/>
                        </a:rPr>
                        <a:t>	</a:t>
                      </a:r>
                    </a:p>
                    <a:p>
                      <a:pPr algn="l" defTabSz="1254125"/>
                      <a:r>
                        <a:rPr lang="en-GB" sz="1100" dirty="0">
                          <a:solidFill>
                            <a:srgbClr val="000000"/>
                          </a:solidFill>
                          <a:latin typeface="Century Gothic" panose="020B0502020202020204" pitchFamily="34" charset="0"/>
                        </a:rPr>
                        <a:t>Pupil reports to parents</a:t>
                      </a:r>
                    </a:p>
                    <a:p>
                      <a:pPr algn="l" defTabSz="1254125"/>
                      <a:r>
                        <a:rPr lang="en-GB" sz="1100" u="sng" dirty="0">
                          <a:solidFill>
                            <a:srgbClr val="000000"/>
                          </a:solidFill>
                          <a:latin typeface="Century Gothic" panose="020B0502020202020204" pitchFamily="34" charset="0"/>
                        </a:rPr>
                        <a:t>Friday 16</a:t>
                      </a:r>
                      <a:r>
                        <a:rPr lang="en-GB" sz="1100" u="sng" baseline="30000" dirty="0">
                          <a:solidFill>
                            <a:srgbClr val="000000"/>
                          </a:solidFill>
                          <a:latin typeface="Century Gothic" panose="020B0502020202020204" pitchFamily="34" charset="0"/>
                        </a:rPr>
                        <a:t>th</a:t>
                      </a:r>
                      <a:r>
                        <a:rPr lang="en-GB" sz="1100" u="sng" dirty="0">
                          <a:solidFill>
                            <a:srgbClr val="000000"/>
                          </a:solidFill>
                          <a:latin typeface="Century Gothic" panose="020B0502020202020204" pitchFamily="34" charset="0"/>
                        </a:rPr>
                        <a:t> </a:t>
                      </a:r>
                      <a:r>
                        <a:rPr lang="en-GB" sz="1100" dirty="0">
                          <a:solidFill>
                            <a:srgbClr val="000000"/>
                          </a:solidFill>
                          <a:latin typeface="Century Gothic" panose="020B0502020202020204" pitchFamily="34" charset="0"/>
                        </a:rPr>
                        <a:t>	</a:t>
                      </a:r>
                    </a:p>
                    <a:p>
                      <a:pPr algn="l" defTabSz="1254125"/>
                      <a:r>
                        <a:rPr lang="en-GB" sz="1100" dirty="0">
                          <a:solidFill>
                            <a:srgbClr val="000000"/>
                          </a:solidFill>
                          <a:effectLst/>
                          <a:latin typeface="Century Gothic" panose="020B0502020202020204" pitchFamily="34" charset="0"/>
                        </a:rPr>
                        <a:t>School closes for end of year</a:t>
                      </a:r>
                      <a:endParaRPr lang="en-GB" sz="1100" dirty="0">
                        <a:solidFill>
                          <a:srgbClr val="000000"/>
                        </a:solidFill>
                        <a:latin typeface="Century Gothic" panose="020B0502020202020204" pitchFamily="34" charset="0"/>
                      </a:endParaRPr>
                    </a:p>
                    <a:p>
                      <a:pPr algn="l"/>
                      <a:endParaRPr lang="en-GB" sz="1100" dirty="0">
                        <a:solidFill>
                          <a:srgbClr val="000000"/>
                        </a:solidFill>
                        <a:latin typeface="Century Gothic" panose="020B0502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7211430"/>
                  </a:ext>
                </a:extLst>
              </a:tr>
            </a:tbl>
          </a:graphicData>
        </a:graphic>
      </p:graphicFrame>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a:extLst>
              <a:ext uri="{FF2B5EF4-FFF2-40B4-BE49-F238E27FC236}">
                <a16:creationId xmlns:a16="http://schemas.microsoft.com/office/drawing/2014/main" id="{5CAB9F4A-B416-48F6-816C-A62E4FA7D2C2}"/>
              </a:ext>
            </a:extLst>
          </p:cNvPr>
          <p:cNvSpPr/>
          <p:nvPr/>
        </p:nvSpPr>
        <p:spPr>
          <a:xfrm>
            <a:off x="685801" y="217309"/>
            <a:ext cx="6286500" cy="9688691"/>
          </a:xfrm>
          <a:prstGeom prst="roundRect">
            <a:avLst>
              <a:gd name="adj" fmla="val 9820"/>
            </a:avLst>
          </a:prstGeom>
          <a:solidFill>
            <a:srgbClr val="FFFFFF"/>
          </a:solidFill>
          <a:ln w="63500" cap="flat">
            <a:solidFill>
              <a:srgbClr val="000000"/>
            </a:solidFill>
            <a:prstDash val="solid"/>
            <a:miter lim="400000"/>
          </a:ln>
          <a:effectLst/>
        </p:spPr>
        <p:txBody>
          <a:bodyPr wrap="square" lIns="29516" tIns="29516" rIns="29516" bIns="29516" numCol="1" anchor="t">
            <a:noAutofit/>
          </a:bodyPr>
          <a:lstStyle/>
          <a:p>
            <a:pPr algn="l" defTabSz="640490">
              <a:defRPr sz="1000">
                <a:solidFill>
                  <a:srgbClr val="000000"/>
                </a:solidFill>
                <a:latin typeface="Helvetica Neue Medium"/>
                <a:ea typeface="Helvetica Neue Medium"/>
                <a:cs typeface="Helvetica Neue Medium"/>
                <a:sym typeface="Helvetica Neue Medium"/>
              </a:defRPr>
            </a:pPr>
            <a:endParaRPr sz="800" dirty="0"/>
          </a:p>
        </p:txBody>
      </p:sp>
      <p:sp>
        <p:nvSpPr>
          <p:cNvPr id="6" name="TextBox 5">
            <a:extLst>
              <a:ext uri="{FF2B5EF4-FFF2-40B4-BE49-F238E27FC236}">
                <a16:creationId xmlns:a16="http://schemas.microsoft.com/office/drawing/2014/main" id="{144B08C5-7787-0F2B-C5E2-E4AA9A5751A2}"/>
              </a:ext>
            </a:extLst>
          </p:cNvPr>
          <p:cNvSpPr txBox="1"/>
          <p:nvPr/>
        </p:nvSpPr>
        <p:spPr>
          <a:xfrm>
            <a:off x="742950" y="217310"/>
            <a:ext cx="6070599" cy="76636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en-GB" sz="1200" b="1" dirty="0">
              <a:solidFill>
                <a:srgbClr val="000000"/>
              </a:solidFill>
              <a:effectLst/>
              <a:latin typeface="Century Gothic" panose="020B0502020202020204" pitchFamily="34" charset="0"/>
            </a:endParaRPr>
          </a:p>
          <a:p>
            <a:r>
              <a:rPr lang="en-GB" sz="1200" b="1" dirty="0">
                <a:solidFill>
                  <a:srgbClr val="000000"/>
                </a:solidFill>
                <a:effectLst/>
                <a:latin typeface="Century Gothic" panose="020B0502020202020204" pitchFamily="34" charset="0"/>
              </a:rPr>
              <a:t>ATTENDANCE</a:t>
            </a:r>
          </a:p>
          <a:p>
            <a:endParaRPr lang="en-GB" sz="1200" b="1" dirty="0">
              <a:solidFill>
                <a:srgbClr val="000000"/>
              </a:solidFill>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entury Gothic" panose="020B0502020202020204" pitchFamily="34" charset="0"/>
              </a:rPr>
              <a:t>Coming to school every day is really important for your child’s learning and wellbeing. A good routine helps children feel settled, confident, and ready to learn. When children miss a lot of school, it can make learning harder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entury Gothic" panose="020B0502020202020204" pitchFamily="34" charset="0"/>
              </a:rPr>
              <a:t>can affect how they feel in class.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000000"/>
              </a:solidFill>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entury Gothic" panose="020B0502020202020204" pitchFamily="34" charset="0"/>
              </a:rPr>
              <a:t>We want every child to have the best chance to do well.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rgbClr val="000000"/>
                </a:solidFill>
                <a:effectLst/>
                <a:latin typeface="Century Gothic" panose="020B0502020202020204" pitchFamily="34" charset="0"/>
              </a:rPr>
              <a:t>Our school follows the Local Authority Attendance Procedures, which means we are required to send attendance letters when a child’s attendance drops to a certain level — no matter what the reasons are. We know these letters can sometimes feel worrying, but they are simply the best way for us to keep you updated and make sure you know what is happening.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rgbClr val="000000"/>
                </a:solidFill>
                <a:effectLst/>
                <a:latin typeface="Century Gothic" panose="020B0502020202020204" pitchFamily="34" charset="0"/>
              </a:rPr>
              <a:t>All holidays in term time are </a:t>
            </a:r>
            <a:r>
              <a:rPr kumimoji="0" lang="en-US" altLang="en-US" sz="1200" i="0" u="none" strike="noStrike" cap="none" normalizeH="0" baseline="0" dirty="0" err="1">
                <a:ln>
                  <a:noFill/>
                </a:ln>
                <a:solidFill>
                  <a:srgbClr val="000000"/>
                </a:solidFill>
                <a:effectLst/>
                <a:latin typeface="Century Gothic" panose="020B0502020202020204" pitchFamily="34" charset="0"/>
              </a:rPr>
              <a:t>unauthorised</a:t>
            </a:r>
            <a:r>
              <a:rPr kumimoji="0" lang="en-US" altLang="en-US" sz="1200" i="0" u="none" strike="noStrike" cap="none" normalizeH="0" baseline="0" dirty="0">
                <a:ln>
                  <a:noFill/>
                </a:ln>
                <a:solidFill>
                  <a:srgbClr val="000000"/>
                </a:solidFill>
                <a:effectLst/>
                <a:latin typeface="Century Gothic" panose="020B0502020202020204" pitchFamily="34" charset="0"/>
              </a:rPr>
              <a:t>, unless there are special circumstances. This is part of the Local Authority model, and we must follow it.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i="0" u="none" strike="noStrike" cap="none" normalizeH="0" baseline="0" dirty="0">
              <a:ln>
                <a:noFill/>
              </a:ln>
              <a:solidFill>
                <a:srgbClr val="000000"/>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rgbClr val="000000"/>
                </a:solidFill>
                <a:effectLst/>
                <a:latin typeface="Century Gothic" panose="020B0502020202020204" pitchFamily="34" charset="0"/>
              </a:rPr>
              <a:t>If your child is off school, please phone us on the first day of absence. If the absence is for medical reasons, please try to give us evidence (like an appointment card, prescription, or note from a doctor). This helps us record things correctly.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rgbClr val="000000"/>
                </a:solidFill>
                <a:effectLst/>
                <a:latin typeface="Century Gothic" panose="020B0502020202020204" pitchFamily="34" charset="0"/>
              </a:rPr>
              <a:t>We are working closely with Wrexham Attendance Officers to support families where children are missing school often. We want to help, not judge. If there is anything going on at home that might affect your child’s attendance, please come and talk to us. We are here to listen and work with you.</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entury Gothic" panose="020B0502020202020204" pitchFamily="34" charset="0"/>
              </a:rPr>
              <a:t>Thank you for trying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entury Gothic" panose="020B0502020202020204" pitchFamily="34" charset="0"/>
              </a:rPr>
              <a:t>your best to get your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entury Gothic" panose="020B0502020202020204" pitchFamily="34" charset="0"/>
              </a:rPr>
              <a:t>child into school every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entury Gothic" panose="020B0502020202020204" pitchFamily="34" charset="0"/>
              </a:rPr>
              <a:t>day. Your support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entury Gothic" panose="020B0502020202020204" pitchFamily="34" charset="0"/>
              </a:rPr>
              <a:t>makes a big difference.</a:t>
            </a:r>
            <a:endParaRPr lang="en-US" altLang="en-US" sz="1200" dirty="0">
              <a:solidFill>
                <a:srgbClr val="000000"/>
              </a:solidFill>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i="0" u="none" strike="noStrike" cap="none" normalizeH="0" baseline="0" dirty="0">
              <a:ln>
                <a:noFill/>
              </a:ln>
              <a:solidFill>
                <a:srgbClr val="000000"/>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rgbClr val="000000"/>
                </a:solidFill>
                <a:effectLst/>
                <a:latin typeface="Century Gothic" panose="020B0502020202020204" pitchFamily="34" charset="0"/>
              </a:rPr>
              <a:t>Our full attendance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rgbClr val="000000"/>
                </a:solidFill>
                <a:effectLst/>
                <a:latin typeface="Century Gothic" panose="020B0502020202020204" pitchFamily="34" charset="0"/>
              </a:rPr>
              <a:t>policy is available 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rgbClr val="000000"/>
                </a:solidFill>
                <a:effectLst/>
                <a:latin typeface="Century Gothic" panose="020B0502020202020204" pitchFamily="34" charset="0"/>
              </a:rPr>
              <a:t>our school website, so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rgbClr val="000000"/>
                </a:solidFill>
                <a:effectLst/>
                <a:latin typeface="Century Gothic" panose="020B0502020202020204" pitchFamily="34" charset="0"/>
              </a:rPr>
              <a:t>you can read more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rgbClr val="000000"/>
                </a:solidFill>
                <a:effectLst/>
                <a:latin typeface="Century Gothic" panose="020B0502020202020204" pitchFamily="34" charset="0"/>
              </a:rPr>
              <a:t>about how it all works.</a:t>
            </a:r>
            <a:endParaRPr lang="en-GB" sz="1200" b="1" dirty="0">
              <a:solidFill>
                <a:srgbClr val="000000"/>
              </a:solidFill>
              <a:latin typeface="Century Gothic" panose="020B0502020202020204" pitchFamily="34" charset="0"/>
            </a:endParaRPr>
          </a:p>
        </p:txBody>
      </p:sp>
      <p:pic>
        <p:nvPicPr>
          <p:cNvPr id="4" name="Picture 3" descr="A chart of attendance with numbers and symbols&#10;&#10;AI-generated content may be incorrect.">
            <a:extLst>
              <a:ext uri="{FF2B5EF4-FFF2-40B4-BE49-F238E27FC236}">
                <a16:creationId xmlns:a16="http://schemas.microsoft.com/office/drawing/2014/main" id="{7854DE54-5587-F993-D8BC-4A42D9F2839D}"/>
              </a:ext>
            </a:extLst>
          </p:cNvPr>
          <p:cNvPicPr>
            <a:picLocks noChangeAspect="1"/>
          </p:cNvPicPr>
          <p:nvPr/>
        </p:nvPicPr>
        <p:blipFill>
          <a:blip r:embed="rId2" cstate="print">
            <a:extLst>
              <a:ext uri="{28A0092B-C50C-407E-A947-70E740481C1C}">
                <a14:useLocalDpi xmlns:a14="http://schemas.microsoft.com/office/drawing/2010/main" val="0"/>
              </a:ext>
            </a:extLst>
          </a:blip>
          <a:srcRect l="3415" t="29281" r="2913" b="9307"/>
          <a:stretch/>
        </p:blipFill>
        <p:spPr>
          <a:xfrm>
            <a:off x="2755226" y="5569529"/>
            <a:ext cx="4058323" cy="3990966"/>
          </a:xfrm>
          <a:prstGeom prst="rect">
            <a:avLst/>
          </a:prstGeom>
        </p:spPr>
      </p:pic>
      <p:pic>
        <p:nvPicPr>
          <p:cNvPr id="3" name="Picture 2" descr="A logo with cartoon kids holding hands&#10;&#10;AI-generated content may be incorrect.">
            <a:extLst>
              <a:ext uri="{FF2B5EF4-FFF2-40B4-BE49-F238E27FC236}">
                <a16:creationId xmlns:a16="http://schemas.microsoft.com/office/drawing/2014/main" id="{932CEF14-40F7-ED94-2826-A5894020AD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950" y="7679945"/>
            <a:ext cx="2012276" cy="2012276"/>
          </a:xfrm>
          <a:prstGeom prst="rect">
            <a:avLst/>
          </a:prstGeom>
        </p:spPr>
      </p:pic>
    </p:spTree>
    <p:extLst>
      <p:ext uri="{BB962C8B-B14F-4D97-AF65-F5344CB8AC3E}">
        <p14:creationId xmlns:p14="http://schemas.microsoft.com/office/powerpoint/2010/main" val="313408778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a:extLst>
              <a:ext uri="{FF2B5EF4-FFF2-40B4-BE49-F238E27FC236}">
                <a16:creationId xmlns:a16="http://schemas.microsoft.com/office/drawing/2014/main" id="{B2FC791F-4D5F-CE00-7200-DB7FC79D629D}"/>
              </a:ext>
            </a:extLst>
          </p:cNvPr>
          <p:cNvSpPr/>
          <p:nvPr/>
        </p:nvSpPr>
        <p:spPr>
          <a:xfrm>
            <a:off x="685800" y="332509"/>
            <a:ext cx="6286500" cy="10143581"/>
          </a:xfrm>
          <a:prstGeom prst="roundRect">
            <a:avLst>
              <a:gd name="adj" fmla="val 9820"/>
            </a:avLst>
          </a:prstGeom>
          <a:solidFill>
            <a:srgbClr val="FFFFFF"/>
          </a:solidFill>
          <a:ln w="63500" cap="flat">
            <a:solidFill>
              <a:srgbClr val="000000"/>
            </a:solidFill>
            <a:prstDash val="solid"/>
            <a:miter lim="400000"/>
          </a:ln>
          <a:effectLst/>
        </p:spPr>
        <p:txBody>
          <a:bodyPr wrap="square" lIns="29516" tIns="29516" rIns="29516" bIns="29516" numCol="1" anchor="t">
            <a:noAutofit/>
          </a:bodyPr>
          <a:lstStyle/>
          <a:p>
            <a:r>
              <a:rPr lang="en-GB" sz="1200" b="1" dirty="0">
                <a:solidFill>
                  <a:srgbClr val="000000"/>
                </a:solidFill>
                <a:latin typeface="Century Gothic" panose="020B0502020202020204" pitchFamily="34" charset="0"/>
              </a:rPr>
              <a:t>UNIFORM</a:t>
            </a:r>
          </a:p>
          <a:p>
            <a:pPr algn="l"/>
            <a:endParaRPr lang="en-GB" sz="1200" b="1" dirty="0">
              <a:solidFill>
                <a:srgbClr val="000000"/>
              </a:solidFill>
              <a:latin typeface="Century Gothic" panose="020B0502020202020204" pitchFamily="34" charset="0"/>
            </a:endParaRPr>
          </a:p>
          <a:p>
            <a:pPr marL="2784475" algn="l"/>
            <a:r>
              <a:rPr lang="en-GB" sz="1200" dirty="0">
                <a:solidFill>
                  <a:srgbClr val="000000"/>
                </a:solidFill>
                <a:effectLst/>
                <a:latin typeface="Century Gothic" panose="020B0502020202020204" pitchFamily="34" charset="0"/>
              </a:rPr>
              <a:t>As we look ahead to the new school year, we want to make sure everyone is clear about our uniform expectations.</a:t>
            </a:r>
          </a:p>
          <a:p>
            <a:pPr marL="2784475" algn="l"/>
            <a:endParaRPr lang="en-GB" sz="1200" dirty="0">
              <a:solidFill>
                <a:srgbClr val="000000"/>
              </a:solidFill>
              <a:latin typeface="Century Gothic" panose="020B0502020202020204" pitchFamily="34" charset="0"/>
            </a:endParaRPr>
          </a:p>
          <a:p>
            <a:pPr marL="2784475" algn="l"/>
            <a:r>
              <a:rPr lang="en-GB" sz="1200" dirty="0">
                <a:solidFill>
                  <a:srgbClr val="000000"/>
                </a:solidFill>
                <a:effectLst/>
                <a:latin typeface="Century Gothic" panose="020B0502020202020204" pitchFamily="34" charset="0"/>
              </a:rPr>
              <a:t>Wearing the correct uniform helps children feel part of the school community and ready to learn — it also keeps things fair and consistent for everyone. </a:t>
            </a:r>
          </a:p>
          <a:p>
            <a:pPr marL="2784475" algn="l"/>
            <a:endParaRPr lang="en-GB" sz="1200" dirty="0">
              <a:solidFill>
                <a:srgbClr val="000000"/>
              </a:solidFill>
              <a:latin typeface="Century Gothic" panose="020B0502020202020204" pitchFamily="34" charset="0"/>
            </a:endParaRPr>
          </a:p>
          <a:p>
            <a:pPr marL="2784475" algn="l"/>
            <a:r>
              <a:rPr lang="en-GB" sz="1200" dirty="0">
                <a:solidFill>
                  <a:srgbClr val="000000"/>
                </a:solidFill>
                <a:effectLst/>
                <a:latin typeface="Century Gothic" panose="020B0502020202020204" pitchFamily="34" charset="0"/>
              </a:rPr>
              <a:t>We are keen for everyone to wear uniform so we recommend following the offers in supermarkets and online. We will share any offers we see to help you get the best value for money.</a:t>
            </a:r>
          </a:p>
          <a:p>
            <a:pPr marL="2784475" algn="l"/>
            <a:endParaRPr lang="en-GB" sz="1200" dirty="0">
              <a:solidFill>
                <a:srgbClr val="000000"/>
              </a:solidFill>
              <a:latin typeface="Century Gothic" panose="020B0502020202020204" pitchFamily="34" charset="0"/>
            </a:endParaRPr>
          </a:p>
          <a:p>
            <a:pPr marL="2784475" algn="l"/>
            <a:r>
              <a:rPr lang="en-GB" sz="1200" dirty="0">
                <a:solidFill>
                  <a:srgbClr val="000000"/>
                </a:solidFill>
                <a:latin typeface="Century Gothic" panose="020B0502020202020204" pitchFamily="34" charset="0"/>
              </a:rPr>
              <a:t>If you would like to purchase items with the school logo, they are available at RAM Leisure </a:t>
            </a:r>
            <a:r>
              <a:rPr lang="en-GB" sz="1200" dirty="0">
                <a:solidFill>
                  <a:srgbClr val="000000"/>
                </a:solidFill>
                <a:latin typeface="Century Gothic" panose="020B0502020202020204" pitchFamily="34" charset="0"/>
                <a:hlinkClick r:id="rId2"/>
              </a:rPr>
              <a:t>https://ourschoolwear.co.uk/collections/brynteg-c-p-school</a:t>
            </a:r>
            <a:r>
              <a:rPr lang="en-GB" sz="1200" dirty="0">
                <a:solidFill>
                  <a:srgbClr val="000000"/>
                </a:solidFill>
                <a:latin typeface="Century Gothic" panose="020B0502020202020204" pitchFamily="34" charset="0"/>
              </a:rPr>
              <a:t> </a:t>
            </a:r>
          </a:p>
          <a:p>
            <a:pPr algn="l"/>
            <a:endParaRPr lang="en-GB" sz="1200" dirty="0">
              <a:solidFill>
                <a:srgbClr val="000000"/>
              </a:solidFill>
              <a:effectLst/>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Here’s what pupils should wear:</a:t>
            </a:r>
          </a:p>
          <a:p>
            <a:pPr algn="l"/>
            <a:endParaRPr lang="en-GB" sz="1200" b="1" dirty="0">
              <a:solidFill>
                <a:srgbClr val="000000"/>
              </a:solidFill>
              <a:effectLst/>
              <a:latin typeface="Century Gothic" panose="020B0502020202020204" pitchFamily="34" charset="0"/>
            </a:endParaRPr>
          </a:p>
          <a:p>
            <a:pPr algn="l"/>
            <a:r>
              <a:rPr lang="en-GB" sz="1200" b="1" dirty="0">
                <a:solidFill>
                  <a:srgbClr val="000000"/>
                </a:solidFill>
                <a:effectLst/>
                <a:latin typeface="Century Gothic" panose="020B0502020202020204" pitchFamily="34" charset="0"/>
              </a:rPr>
              <a:t>Everyday uniform</a:t>
            </a:r>
            <a:endParaRPr lang="en-GB" sz="1200" dirty="0">
              <a:solidFill>
                <a:srgbClr val="000000"/>
              </a:solidFill>
              <a:latin typeface="Century Gothic" panose="020B0502020202020204" pitchFamily="34" charset="0"/>
            </a:endParaRPr>
          </a:p>
          <a:p>
            <a:pPr marL="171450" indent="-171450" algn="l">
              <a:buFont typeface="Arial" panose="020B0604020202020204" pitchFamily="34" charset="0"/>
              <a:buChar char="•"/>
            </a:pPr>
            <a:r>
              <a:rPr lang="en-GB" sz="1200" dirty="0">
                <a:solidFill>
                  <a:srgbClr val="000000"/>
                </a:solidFill>
                <a:effectLst/>
                <a:latin typeface="Century Gothic" panose="020B0502020202020204" pitchFamily="34" charset="0"/>
              </a:rPr>
              <a:t>Maroon jumper or cardigan</a:t>
            </a:r>
            <a:endParaRPr lang="en-GB" sz="1200" dirty="0">
              <a:solidFill>
                <a:srgbClr val="000000"/>
              </a:solidFill>
              <a:latin typeface="Century Gothic" panose="020B0502020202020204" pitchFamily="34" charset="0"/>
            </a:endParaRPr>
          </a:p>
          <a:p>
            <a:pPr marL="171450" indent="-171450" algn="l">
              <a:buFont typeface="Arial" panose="020B0604020202020204" pitchFamily="34" charset="0"/>
              <a:buChar char="•"/>
            </a:pPr>
            <a:r>
              <a:rPr lang="en-GB" sz="1200" dirty="0">
                <a:solidFill>
                  <a:srgbClr val="000000"/>
                </a:solidFill>
                <a:effectLst/>
                <a:latin typeface="Century Gothic" panose="020B0502020202020204" pitchFamily="34" charset="0"/>
              </a:rPr>
              <a:t>Blue polo shirt</a:t>
            </a:r>
            <a:endParaRPr lang="en-GB" sz="1200" dirty="0">
              <a:solidFill>
                <a:srgbClr val="000000"/>
              </a:solidFill>
              <a:latin typeface="Century Gothic" panose="020B0502020202020204" pitchFamily="34" charset="0"/>
            </a:endParaRPr>
          </a:p>
          <a:p>
            <a:pPr marL="171450" indent="-171450" algn="l">
              <a:buFont typeface="Arial" panose="020B0604020202020204" pitchFamily="34" charset="0"/>
              <a:buChar char="•"/>
            </a:pPr>
            <a:r>
              <a:rPr lang="en-GB" sz="1200" dirty="0">
                <a:solidFill>
                  <a:srgbClr val="000000"/>
                </a:solidFill>
                <a:effectLst/>
                <a:latin typeface="Century Gothic" panose="020B0502020202020204" pitchFamily="34" charset="0"/>
              </a:rPr>
              <a:t>Grey trousers or skirt</a:t>
            </a:r>
            <a:endParaRPr lang="en-GB" sz="1200" dirty="0">
              <a:solidFill>
                <a:srgbClr val="000000"/>
              </a:solidFill>
              <a:latin typeface="Century Gothic" panose="020B0502020202020204" pitchFamily="34" charset="0"/>
            </a:endParaRPr>
          </a:p>
          <a:p>
            <a:pPr marL="171450" indent="-171450" algn="l">
              <a:buFont typeface="Arial" panose="020B0604020202020204" pitchFamily="34" charset="0"/>
              <a:buChar char="•"/>
            </a:pPr>
            <a:r>
              <a:rPr lang="en-GB" sz="1200" dirty="0">
                <a:solidFill>
                  <a:srgbClr val="000000"/>
                </a:solidFill>
                <a:effectLst/>
                <a:latin typeface="Century Gothic" panose="020B0502020202020204" pitchFamily="34" charset="0"/>
              </a:rPr>
              <a:t>Black shoes</a:t>
            </a:r>
            <a:endParaRPr lang="en-GB" sz="1200" dirty="0">
              <a:solidFill>
                <a:srgbClr val="000000"/>
              </a:solidFill>
              <a:latin typeface="Century Gothic" panose="020B0502020202020204" pitchFamily="34" charset="0"/>
            </a:endParaRPr>
          </a:p>
          <a:p>
            <a:pPr algn="l"/>
            <a:endParaRPr lang="en-GB" sz="1200" b="1" dirty="0">
              <a:solidFill>
                <a:srgbClr val="000000"/>
              </a:solidFill>
              <a:effectLst/>
              <a:latin typeface="Century Gothic" panose="020B0502020202020204" pitchFamily="34" charset="0"/>
            </a:endParaRPr>
          </a:p>
          <a:p>
            <a:pPr algn="l"/>
            <a:r>
              <a:rPr lang="en-GB" sz="1200" b="1" dirty="0">
                <a:solidFill>
                  <a:srgbClr val="000000"/>
                </a:solidFill>
                <a:effectLst/>
                <a:latin typeface="Century Gothic" panose="020B0502020202020204" pitchFamily="34" charset="0"/>
              </a:rPr>
              <a:t>PE kit</a:t>
            </a:r>
            <a:endParaRPr lang="en-GB" sz="1200" dirty="0">
              <a:solidFill>
                <a:srgbClr val="000000"/>
              </a:solidFill>
              <a:latin typeface="Century Gothic" panose="020B0502020202020204" pitchFamily="34" charset="0"/>
            </a:endParaRPr>
          </a:p>
          <a:p>
            <a:pPr marL="171450" indent="-171450" algn="l">
              <a:buFont typeface="Arial" panose="020B0604020202020204" pitchFamily="34" charset="0"/>
              <a:buChar char="•"/>
            </a:pPr>
            <a:r>
              <a:rPr lang="en-GB" sz="1200" dirty="0">
                <a:solidFill>
                  <a:srgbClr val="000000"/>
                </a:solidFill>
                <a:effectLst/>
                <a:latin typeface="Century Gothic" panose="020B0502020202020204" pitchFamily="34" charset="0"/>
              </a:rPr>
              <a:t>Plain white T‑shirt</a:t>
            </a:r>
            <a:endParaRPr lang="en-GB" sz="1200" dirty="0">
              <a:solidFill>
                <a:srgbClr val="000000"/>
              </a:solidFill>
              <a:latin typeface="Century Gothic" panose="020B0502020202020204" pitchFamily="34" charset="0"/>
            </a:endParaRPr>
          </a:p>
          <a:p>
            <a:pPr marL="171450" indent="-171450" algn="l">
              <a:buFont typeface="Arial" panose="020B0604020202020204" pitchFamily="34" charset="0"/>
              <a:buChar char="•"/>
            </a:pPr>
            <a:r>
              <a:rPr lang="en-GB" sz="1200" dirty="0">
                <a:solidFill>
                  <a:srgbClr val="000000"/>
                </a:solidFill>
                <a:effectLst/>
                <a:latin typeface="Century Gothic" panose="020B0502020202020204" pitchFamily="34" charset="0"/>
              </a:rPr>
              <a:t>Black shorts, leggings, or jogging bottoms</a:t>
            </a:r>
            <a:endParaRPr lang="en-GB" sz="1200" dirty="0">
              <a:solidFill>
                <a:srgbClr val="000000"/>
              </a:solidFill>
              <a:latin typeface="Century Gothic" panose="020B0502020202020204" pitchFamily="34" charset="0"/>
            </a:endParaRPr>
          </a:p>
          <a:p>
            <a:pPr marL="171450" indent="-171450" algn="l">
              <a:buFont typeface="Arial" panose="020B0604020202020204" pitchFamily="34" charset="0"/>
              <a:buChar char="•"/>
            </a:pPr>
            <a:r>
              <a:rPr lang="en-GB" sz="1200" dirty="0">
                <a:solidFill>
                  <a:srgbClr val="000000"/>
                </a:solidFill>
                <a:effectLst/>
                <a:latin typeface="Century Gothic" panose="020B0502020202020204" pitchFamily="34" charset="0"/>
              </a:rPr>
              <a:t>School jumper or cardigan if it’s chilly</a:t>
            </a:r>
            <a:endParaRPr lang="en-GB" sz="1200" dirty="0">
              <a:solidFill>
                <a:srgbClr val="000000"/>
              </a:solidFill>
              <a:latin typeface="Century Gothic" panose="020B0502020202020204" pitchFamily="34" charset="0"/>
            </a:endParaRPr>
          </a:p>
          <a:p>
            <a:pPr algn="l"/>
            <a:endParaRPr lang="en-GB" sz="1200" dirty="0">
              <a:solidFill>
                <a:srgbClr val="000000"/>
              </a:solidFill>
              <a:effectLst/>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Please note: </a:t>
            </a:r>
            <a:r>
              <a:rPr lang="en-GB" sz="1200" b="1" dirty="0">
                <a:solidFill>
                  <a:srgbClr val="000000"/>
                </a:solidFill>
                <a:effectLst/>
                <a:latin typeface="Century Gothic" panose="020B0502020202020204" pitchFamily="34" charset="0"/>
              </a:rPr>
              <a:t>no coloured tops, football </a:t>
            </a:r>
          </a:p>
          <a:p>
            <a:pPr algn="l"/>
            <a:r>
              <a:rPr lang="en-GB" sz="1200" b="1" dirty="0">
                <a:solidFill>
                  <a:srgbClr val="000000"/>
                </a:solidFill>
                <a:effectLst/>
                <a:latin typeface="Century Gothic" panose="020B0502020202020204" pitchFamily="34" charset="0"/>
              </a:rPr>
              <a:t>shirts, or coloured trainers</a:t>
            </a:r>
            <a:r>
              <a:rPr lang="en-GB" sz="1200" dirty="0">
                <a:solidFill>
                  <a:srgbClr val="000000"/>
                </a:solidFill>
                <a:effectLst/>
                <a:latin typeface="Century Gothic" panose="020B0502020202020204" pitchFamily="34" charset="0"/>
              </a:rPr>
              <a:t> are allowed for </a:t>
            </a:r>
          </a:p>
          <a:p>
            <a:pPr algn="l"/>
            <a:r>
              <a:rPr lang="en-GB" sz="1200" dirty="0">
                <a:solidFill>
                  <a:srgbClr val="000000"/>
                </a:solidFill>
                <a:effectLst/>
                <a:latin typeface="Century Gothic" panose="020B0502020202020204" pitchFamily="34" charset="0"/>
              </a:rPr>
              <a:t>PE or school days. </a:t>
            </a:r>
          </a:p>
          <a:p>
            <a:pPr algn="l"/>
            <a:endParaRPr lang="en-GB" sz="1200" dirty="0">
              <a:solidFill>
                <a:srgbClr val="000000"/>
              </a:solidFill>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We want all children to look neat and </a:t>
            </a:r>
          </a:p>
          <a:p>
            <a:pPr algn="l"/>
            <a:r>
              <a:rPr lang="en-GB" sz="1200" dirty="0">
                <a:solidFill>
                  <a:srgbClr val="000000"/>
                </a:solidFill>
                <a:effectLst/>
                <a:latin typeface="Century Gothic" panose="020B0502020202020204" pitchFamily="34" charset="0"/>
              </a:rPr>
              <a:t>ready to learn.</a:t>
            </a:r>
            <a:endParaRPr lang="en-GB" sz="1200" dirty="0">
              <a:solidFill>
                <a:srgbClr val="000000"/>
              </a:solidFill>
              <a:latin typeface="Century Gothic" panose="020B0502020202020204" pitchFamily="34" charset="0"/>
            </a:endParaRPr>
          </a:p>
          <a:p>
            <a:pPr algn="l"/>
            <a:endParaRPr lang="en-GB" sz="1200" dirty="0">
              <a:solidFill>
                <a:srgbClr val="000000"/>
              </a:solidFill>
              <a:effectLst/>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We’ll be keeping an eye on uniform </a:t>
            </a:r>
          </a:p>
          <a:p>
            <a:pPr algn="l"/>
            <a:r>
              <a:rPr lang="en-GB" sz="1200" dirty="0">
                <a:solidFill>
                  <a:srgbClr val="000000"/>
                </a:solidFill>
                <a:effectLst/>
                <a:latin typeface="Century Gothic" panose="020B0502020202020204" pitchFamily="34" charset="0"/>
              </a:rPr>
              <a:t>next year and will send a short note home </a:t>
            </a:r>
          </a:p>
          <a:p>
            <a:pPr algn="l"/>
            <a:r>
              <a:rPr lang="en-GB" sz="1200" dirty="0">
                <a:solidFill>
                  <a:srgbClr val="000000"/>
                </a:solidFill>
                <a:effectLst/>
                <a:latin typeface="Century Gothic" panose="020B0502020202020204" pitchFamily="34" charset="0"/>
              </a:rPr>
              <a:t>if a child isn’t in the correct kit — just to </a:t>
            </a:r>
          </a:p>
          <a:p>
            <a:pPr algn="l"/>
            <a:r>
              <a:rPr lang="en-GB" sz="1200" dirty="0">
                <a:solidFill>
                  <a:srgbClr val="000000"/>
                </a:solidFill>
                <a:effectLst/>
                <a:latin typeface="Century Gothic" panose="020B0502020202020204" pitchFamily="34" charset="0"/>
              </a:rPr>
              <a:t>help everyone stay consistent.</a:t>
            </a:r>
            <a:endParaRPr lang="en-GB" sz="1200" dirty="0">
              <a:solidFill>
                <a:srgbClr val="000000"/>
              </a:solidFill>
              <a:latin typeface="Century Gothic" panose="020B0502020202020204" pitchFamily="34" charset="0"/>
            </a:endParaRPr>
          </a:p>
          <a:p>
            <a:pPr algn="l"/>
            <a:endParaRPr lang="en-GB" sz="1200" b="1" dirty="0">
              <a:solidFill>
                <a:srgbClr val="000000"/>
              </a:solidFill>
              <a:latin typeface="Century Gothic" panose="020B0502020202020204" pitchFamily="34" charset="0"/>
            </a:endParaRPr>
          </a:p>
          <a:p>
            <a:pPr algn="l"/>
            <a:endParaRPr lang="en-GB" sz="1200" b="1" dirty="0">
              <a:solidFill>
                <a:srgbClr val="000000"/>
              </a:solidFill>
              <a:latin typeface="Century Gothic" panose="020B0502020202020204" pitchFamily="34" charset="0"/>
            </a:endParaRPr>
          </a:p>
          <a:p>
            <a:pPr algn="l" defTabSz="1117600"/>
            <a:r>
              <a:rPr lang="en-GB" sz="1200" dirty="0">
                <a:solidFill>
                  <a:srgbClr val="000000"/>
                </a:solidFill>
                <a:effectLst/>
                <a:latin typeface="Century Gothic" panose="020B0502020202020204" pitchFamily="34" charset="0"/>
              </a:rPr>
              <a:t>		</a:t>
            </a:r>
            <a:endParaRPr lang="en-GB" sz="1200" dirty="0">
              <a:solidFill>
                <a:srgbClr val="000000"/>
              </a:solidFill>
              <a:latin typeface="Century Gothic" panose="020B0502020202020204" pitchFamily="34" charset="0"/>
            </a:endParaRPr>
          </a:p>
          <a:p>
            <a:pPr algn="l" defTabSz="990600"/>
            <a:endParaRPr lang="en-GB" sz="1200" dirty="0">
              <a:solidFill>
                <a:srgbClr val="000000"/>
              </a:solidFill>
              <a:latin typeface="Century Gothic" panose="020B0502020202020204" pitchFamily="34" charset="0"/>
            </a:endParaRPr>
          </a:p>
        </p:txBody>
      </p:sp>
      <p:pic>
        <p:nvPicPr>
          <p:cNvPr id="3" name="Picture 2" descr="Cartoon of a child and a child&#10;&#10;AI-generated content may be incorrect.">
            <a:extLst>
              <a:ext uri="{FF2B5EF4-FFF2-40B4-BE49-F238E27FC236}">
                <a16:creationId xmlns:a16="http://schemas.microsoft.com/office/drawing/2014/main" id="{F17D1251-447E-2B91-C034-89E3143B53C2}"/>
              </a:ext>
            </a:extLst>
          </p:cNvPr>
          <p:cNvPicPr>
            <a:picLocks noChangeAspect="1"/>
          </p:cNvPicPr>
          <p:nvPr/>
        </p:nvPicPr>
        <p:blipFill>
          <a:blip r:embed="rId3" cstate="print">
            <a:extLst>
              <a:ext uri="{28A0092B-C50C-407E-A947-70E740481C1C}">
                <a14:useLocalDpi xmlns:a14="http://schemas.microsoft.com/office/drawing/2010/main" val="0"/>
              </a:ext>
            </a:extLst>
          </a:blip>
          <a:srcRect t="8940" b="12676"/>
          <a:stretch/>
        </p:blipFill>
        <p:spPr>
          <a:xfrm>
            <a:off x="789709" y="878358"/>
            <a:ext cx="2806508" cy="3299814"/>
          </a:xfrm>
          <a:prstGeom prst="rect">
            <a:avLst/>
          </a:prstGeom>
        </p:spPr>
      </p:pic>
      <p:pic>
        <p:nvPicPr>
          <p:cNvPr id="7" name="Picture 6" descr="Cartoon of boys in white shirts&#10;&#10;AI-generated content may be incorrect.">
            <a:extLst>
              <a:ext uri="{FF2B5EF4-FFF2-40B4-BE49-F238E27FC236}">
                <a16:creationId xmlns:a16="http://schemas.microsoft.com/office/drawing/2014/main" id="{9C7ABE46-4F34-2655-DB55-C8AD52C0C003}"/>
              </a:ext>
            </a:extLst>
          </p:cNvPr>
          <p:cNvPicPr>
            <a:picLocks noChangeAspect="1"/>
          </p:cNvPicPr>
          <p:nvPr/>
        </p:nvPicPr>
        <p:blipFill>
          <a:blip r:embed="rId4" cstate="print">
            <a:extLst>
              <a:ext uri="{28A0092B-C50C-407E-A947-70E740481C1C}">
                <a14:useLocalDpi xmlns:a14="http://schemas.microsoft.com/office/drawing/2010/main" val="0"/>
              </a:ext>
            </a:extLst>
          </a:blip>
          <a:srcRect l="8078" t="11087" r="54410" b="17080"/>
          <a:stretch/>
        </p:blipFill>
        <p:spPr>
          <a:xfrm>
            <a:off x="5399161" y="6946650"/>
            <a:ext cx="1148815" cy="3299814"/>
          </a:xfrm>
          <a:prstGeom prst="rect">
            <a:avLst/>
          </a:prstGeom>
        </p:spPr>
      </p:pic>
      <p:pic>
        <p:nvPicPr>
          <p:cNvPr id="9" name="Picture 8" descr="A cartoon of a child&#10;&#10;AI-generated content may be incorrect.">
            <a:extLst>
              <a:ext uri="{FF2B5EF4-FFF2-40B4-BE49-F238E27FC236}">
                <a16:creationId xmlns:a16="http://schemas.microsoft.com/office/drawing/2014/main" id="{EE2DA3B6-8AC9-7D42-BFB1-F4E2F8F8EEC2}"/>
              </a:ext>
            </a:extLst>
          </p:cNvPr>
          <p:cNvPicPr>
            <a:picLocks noChangeAspect="1"/>
          </p:cNvPicPr>
          <p:nvPr/>
        </p:nvPicPr>
        <p:blipFill>
          <a:blip r:embed="rId5" cstate="print">
            <a:extLst>
              <a:ext uri="{28A0092B-C50C-407E-A947-70E740481C1C}">
                <a14:useLocalDpi xmlns:a14="http://schemas.microsoft.com/office/drawing/2010/main" val="0"/>
              </a:ext>
            </a:extLst>
          </a:blip>
          <a:srcRect l="25992" t="7927" r="27755" b="15318"/>
          <a:stretch/>
        </p:blipFill>
        <p:spPr>
          <a:xfrm>
            <a:off x="4052492" y="6946649"/>
            <a:ext cx="1286698" cy="3202829"/>
          </a:xfrm>
          <a:prstGeom prst="rect">
            <a:avLst/>
          </a:prstGeom>
        </p:spPr>
      </p:pic>
      <p:pic>
        <p:nvPicPr>
          <p:cNvPr id="4" name="Picture 3" descr="A logo with cartoon kids holding hands&#10;&#10;AI-generated content may be incorrect.">
            <a:extLst>
              <a:ext uri="{FF2B5EF4-FFF2-40B4-BE49-F238E27FC236}">
                <a16:creationId xmlns:a16="http://schemas.microsoft.com/office/drawing/2014/main" id="{79DAB4C4-4BB4-9F52-9EC2-F0FED394D73E}"/>
              </a:ext>
            </a:extLst>
          </p:cNvPr>
          <p:cNvPicPr>
            <a:picLocks noChangeAspect="1"/>
          </p:cNvPicPr>
          <p:nvPr/>
        </p:nvPicPr>
        <p:blipFill>
          <a:blip r:embed="rId6">
            <a:extLst>
              <a:ext uri="{28A0092B-C50C-407E-A947-70E740481C1C}">
                <a14:useLocalDpi xmlns:a14="http://schemas.microsoft.com/office/drawing/2010/main" val="0"/>
              </a:ext>
            </a:extLst>
          </a:blip>
          <a:srcRect l="10812" t="7842" r="8897" b="11867"/>
          <a:stretch/>
        </p:blipFill>
        <p:spPr>
          <a:xfrm>
            <a:off x="4497544" y="5033732"/>
            <a:ext cx="1683291" cy="1683291"/>
          </a:xfrm>
          <a:prstGeom prst="rect">
            <a:avLst/>
          </a:prstGeom>
        </p:spPr>
      </p:pic>
    </p:spTree>
    <p:extLst>
      <p:ext uri="{BB962C8B-B14F-4D97-AF65-F5344CB8AC3E}">
        <p14:creationId xmlns:p14="http://schemas.microsoft.com/office/powerpoint/2010/main" val="346078355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a:extLst>
              <a:ext uri="{FF2B5EF4-FFF2-40B4-BE49-F238E27FC236}">
                <a16:creationId xmlns:a16="http://schemas.microsoft.com/office/drawing/2014/main" id="{5CAB9F4A-B416-48F6-816C-A62E4FA7D2C2}"/>
              </a:ext>
            </a:extLst>
          </p:cNvPr>
          <p:cNvSpPr/>
          <p:nvPr/>
        </p:nvSpPr>
        <p:spPr>
          <a:xfrm>
            <a:off x="443344" y="159253"/>
            <a:ext cx="6761019" cy="5187447"/>
          </a:xfrm>
          <a:prstGeom prst="roundRect">
            <a:avLst>
              <a:gd name="adj" fmla="val 9820"/>
            </a:avLst>
          </a:prstGeom>
          <a:solidFill>
            <a:srgbClr val="FFFFFF"/>
          </a:solidFill>
          <a:ln w="63500" cap="flat">
            <a:solidFill>
              <a:srgbClr val="000000"/>
            </a:solidFill>
            <a:prstDash val="solid"/>
            <a:miter lim="400000"/>
          </a:ln>
          <a:effectLst/>
        </p:spPr>
        <p:txBody>
          <a:bodyPr wrap="square" lIns="29516" tIns="29516" rIns="29516" bIns="29516" numCol="1" anchor="t">
            <a:noAutofit/>
          </a:bodyPr>
          <a:lstStyle/>
          <a:p>
            <a:pPr algn="l" defTabSz="640490">
              <a:defRPr sz="1000">
                <a:solidFill>
                  <a:srgbClr val="000000"/>
                </a:solidFill>
                <a:latin typeface="Helvetica Neue Medium"/>
                <a:ea typeface="Helvetica Neue Medium"/>
                <a:cs typeface="Helvetica Neue Medium"/>
                <a:sym typeface="Helvetica Neue Medium"/>
              </a:defRPr>
            </a:pPr>
            <a:endParaRPr sz="800" dirty="0"/>
          </a:p>
        </p:txBody>
      </p:sp>
      <p:sp>
        <p:nvSpPr>
          <p:cNvPr id="6" name="TextBox 5">
            <a:extLst>
              <a:ext uri="{FF2B5EF4-FFF2-40B4-BE49-F238E27FC236}">
                <a16:creationId xmlns:a16="http://schemas.microsoft.com/office/drawing/2014/main" id="{144B08C5-7787-0F2B-C5E2-E4AA9A5751A2}"/>
              </a:ext>
            </a:extLst>
          </p:cNvPr>
          <p:cNvSpPr txBox="1"/>
          <p:nvPr/>
        </p:nvSpPr>
        <p:spPr>
          <a:xfrm>
            <a:off x="584199" y="300944"/>
            <a:ext cx="6620164" cy="54476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b="1" dirty="0">
                <a:solidFill>
                  <a:srgbClr val="000000"/>
                </a:solidFill>
                <a:effectLst/>
                <a:latin typeface="Century Gothic" panose="020B0502020202020204" pitchFamily="34" charset="0"/>
              </a:rPr>
              <a:t>SCHOOL MEALS</a:t>
            </a:r>
          </a:p>
          <a:p>
            <a:endParaRPr lang="en-GB" sz="1200" b="1" dirty="0">
              <a:solidFill>
                <a:srgbClr val="000000"/>
              </a:solidFill>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We’ve noticed an increase in children saying they </a:t>
            </a:r>
          </a:p>
          <a:p>
            <a:pPr algn="l"/>
            <a:r>
              <a:rPr lang="en-GB" sz="1200" dirty="0">
                <a:solidFill>
                  <a:srgbClr val="000000"/>
                </a:solidFill>
                <a:effectLst/>
                <a:latin typeface="Century Gothic" panose="020B0502020202020204" pitchFamily="34" charset="0"/>
              </a:rPr>
              <a:t>don’t want, or don’t like, the meals they’ve ordered </a:t>
            </a:r>
          </a:p>
          <a:p>
            <a:pPr algn="l"/>
            <a:r>
              <a:rPr lang="en-GB" sz="1200" dirty="0">
                <a:solidFill>
                  <a:srgbClr val="000000"/>
                </a:solidFill>
                <a:effectLst/>
                <a:latin typeface="Century Gothic" panose="020B0502020202020204" pitchFamily="34" charset="0"/>
              </a:rPr>
              <a:t>for lunch. We completely understand that tastes can </a:t>
            </a:r>
          </a:p>
          <a:p>
            <a:pPr algn="l"/>
            <a:r>
              <a:rPr lang="en-GB" sz="1200" dirty="0">
                <a:solidFill>
                  <a:srgbClr val="000000"/>
                </a:solidFill>
                <a:effectLst/>
                <a:latin typeface="Century Gothic" panose="020B0502020202020204" pitchFamily="34" charset="0"/>
              </a:rPr>
              <a:t>change, and we know it can be tricky to please </a:t>
            </a:r>
          </a:p>
          <a:p>
            <a:pPr algn="l"/>
            <a:r>
              <a:rPr lang="en-GB" sz="1200" dirty="0">
                <a:solidFill>
                  <a:srgbClr val="000000"/>
                </a:solidFill>
                <a:effectLst/>
                <a:latin typeface="Century Gothic" panose="020B0502020202020204" pitchFamily="34" charset="0"/>
              </a:rPr>
              <a:t>everyone every day!</a:t>
            </a:r>
          </a:p>
          <a:p>
            <a:pPr algn="l"/>
            <a:endParaRPr lang="en-GB" sz="1200" dirty="0">
              <a:solidFill>
                <a:srgbClr val="000000"/>
              </a:solidFill>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We really appreciate that these meals are free, and </a:t>
            </a:r>
          </a:p>
          <a:p>
            <a:pPr algn="l"/>
            <a:r>
              <a:rPr lang="en-GB" sz="1200" dirty="0">
                <a:solidFill>
                  <a:srgbClr val="000000"/>
                </a:solidFill>
                <a:effectLst/>
                <a:latin typeface="Century Gothic" panose="020B0502020202020204" pitchFamily="34" charset="0"/>
              </a:rPr>
              <a:t>that they help to ease the financial pressure for </a:t>
            </a:r>
          </a:p>
          <a:p>
            <a:pPr algn="l"/>
            <a:r>
              <a:rPr lang="en-GB" sz="1200" dirty="0">
                <a:solidFill>
                  <a:srgbClr val="000000"/>
                </a:solidFill>
                <a:effectLst/>
                <a:latin typeface="Century Gothic" panose="020B0502020202020204" pitchFamily="34" charset="0"/>
              </a:rPr>
              <a:t>families. However, it can be challenging for staff </a:t>
            </a:r>
          </a:p>
          <a:p>
            <a:pPr algn="l"/>
            <a:r>
              <a:rPr lang="en-GB" sz="1200" dirty="0">
                <a:solidFill>
                  <a:srgbClr val="000000"/>
                </a:solidFill>
                <a:effectLst/>
                <a:latin typeface="Century Gothic" panose="020B0502020202020204" pitchFamily="34" charset="0"/>
              </a:rPr>
              <a:t>when children refuse the food they’ve chosen — </a:t>
            </a:r>
          </a:p>
          <a:p>
            <a:pPr algn="l"/>
            <a:r>
              <a:rPr lang="en-GB" sz="1200" dirty="0">
                <a:solidFill>
                  <a:srgbClr val="000000"/>
                </a:solidFill>
                <a:effectLst/>
                <a:latin typeface="Century Gothic" panose="020B0502020202020204" pitchFamily="34" charset="0"/>
              </a:rPr>
              <a:t>especially as we aren’t able to change meal </a:t>
            </a:r>
          </a:p>
          <a:p>
            <a:pPr algn="l"/>
            <a:r>
              <a:rPr lang="en-GB" sz="1200" dirty="0">
                <a:solidFill>
                  <a:srgbClr val="000000"/>
                </a:solidFill>
                <a:effectLst/>
                <a:latin typeface="Century Gothic" panose="020B0502020202020204" pitchFamily="34" charset="0"/>
              </a:rPr>
              <a:t>choices once they’re in the system.</a:t>
            </a:r>
            <a:endParaRPr lang="en-GB" sz="1200" dirty="0">
              <a:solidFill>
                <a:srgbClr val="000000"/>
              </a:solidFill>
              <a:latin typeface="Century Gothic" panose="020B0502020202020204" pitchFamily="34" charset="0"/>
            </a:endParaRPr>
          </a:p>
          <a:p>
            <a:pPr algn="l"/>
            <a:endParaRPr lang="en-GB" sz="1200" dirty="0">
              <a:solidFill>
                <a:srgbClr val="000000"/>
              </a:solidFill>
              <a:effectLst/>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Please could parents sit with their children at home and look through the menu together before ordering. Talking about the options and helping them make a choice they’ll enjoy makes a big difference.</a:t>
            </a:r>
            <a:endParaRPr lang="en-GB" sz="1200" dirty="0">
              <a:solidFill>
                <a:srgbClr val="000000"/>
              </a:solidFill>
              <a:latin typeface="Century Gothic" panose="020B0502020202020204" pitchFamily="34" charset="0"/>
            </a:endParaRPr>
          </a:p>
          <a:p>
            <a:pPr algn="l"/>
            <a:endParaRPr lang="en-GB" sz="1200" dirty="0">
              <a:solidFill>
                <a:srgbClr val="000000"/>
              </a:solidFill>
              <a:effectLst/>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We do have the capacity to book meals for children who miss the cut‑off time or experience technical difficulties, but this takes away from valuable learning time. We kindly ask that you try to book meals at home whenever possible.</a:t>
            </a:r>
            <a:endParaRPr lang="en-GB" sz="1200" dirty="0">
              <a:solidFill>
                <a:srgbClr val="000000"/>
              </a:solidFill>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If you’re having problems logging in or accessing the system, please let the school office know — we’ll do our best to help you get it sorted quickly.</a:t>
            </a:r>
            <a:endParaRPr lang="en-GB" sz="1200" dirty="0">
              <a:solidFill>
                <a:srgbClr val="000000"/>
              </a:solidFill>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Thank you for your support in helping us make lunchtimes positive and enjoyable for everyone.</a:t>
            </a:r>
            <a:endParaRPr lang="en-GB" sz="1200" dirty="0">
              <a:solidFill>
                <a:srgbClr val="000000"/>
              </a:solidFill>
              <a:latin typeface="Century Gothic" panose="020B0502020202020204" pitchFamily="34" charset="0"/>
            </a:endParaRPr>
          </a:p>
          <a:p>
            <a:endParaRPr lang="en-GB" sz="1200" b="1" dirty="0">
              <a:solidFill>
                <a:srgbClr val="000000"/>
              </a:solidFill>
              <a:effectLst/>
              <a:latin typeface="Century Gothic" panose="020B0502020202020204" pitchFamily="34" charset="0"/>
            </a:endParaRPr>
          </a:p>
          <a:p>
            <a:endParaRPr lang="en-GB" sz="1200" dirty="0">
              <a:solidFill>
                <a:srgbClr val="000000"/>
              </a:solidFill>
              <a:latin typeface="Century Gothic" panose="020B0502020202020204" pitchFamily="34" charset="0"/>
            </a:endParaRPr>
          </a:p>
          <a:p>
            <a:pPr algn="l" defTabSz="1074738"/>
            <a:r>
              <a:rPr lang="en-GB" sz="1200" dirty="0">
                <a:solidFill>
                  <a:srgbClr val="000000"/>
                </a:solidFill>
                <a:effectLst/>
                <a:latin typeface="Century Gothic" panose="020B0502020202020204" pitchFamily="34" charset="0"/>
              </a:rPr>
              <a:t>		</a:t>
            </a:r>
            <a:endParaRPr lang="en-GB" sz="1200" dirty="0">
              <a:solidFill>
                <a:srgbClr val="000000"/>
              </a:solidFill>
              <a:latin typeface="Century Gothic" panose="020B0502020202020204" pitchFamily="34" charset="0"/>
            </a:endParaRPr>
          </a:p>
        </p:txBody>
      </p:sp>
      <p:sp>
        <p:nvSpPr>
          <p:cNvPr id="18" name="Rounded Rectangle">
            <a:extLst>
              <a:ext uri="{FF2B5EF4-FFF2-40B4-BE49-F238E27FC236}">
                <a16:creationId xmlns:a16="http://schemas.microsoft.com/office/drawing/2014/main" id="{B2FC791F-4D5F-CE00-7200-DB7FC79D629D}"/>
              </a:ext>
            </a:extLst>
          </p:cNvPr>
          <p:cNvSpPr/>
          <p:nvPr/>
        </p:nvSpPr>
        <p:spPr>
          <a:xfrm>
            <a:off x="443342" y="8037442"/>
            <a:ext cx="6761019" cy="2355014"/>
          </a:xfrm>
          <a:prstGeom prst="roundRect">
            <a:avLst>
              <a:gd name="adj" fmla="val 9820"/>
            </a:avLst>
          </a:prstGeom>
          <a:solidFill>
            <a:srgbClr val="FFFFFF"/>
          </a:solidFill>
          <a:ln w="63500" cap="flat">
            <a:solidFill>
              <a:srgbClr val="000000"/>
            </a:solidFill>
            <a:prstDash val="solid"/>
            <a:miter lim="400000"/>
          </a:ln>
          <a:effectLst/>
        </p:spPr>
        <p:txBody>
          <a:bodyPr wrap="square" lIns="29516" tIns="29516" rIns="29516" bIns="29516" numCol="1" anchor="t">
            <a:noAutofit/>
          </a:bodyPr>
          <a:lstStyle/>
          <a:p>
            <a:r>
              <a:rPr lang="en-GB" sz="1200" b="1" dirty="0">
                <a:solidFill>
                  <a:srgbClr val="000000"/>
                </a:solidFill>
                <a:latin typeface="Century Gothic" panose="020B0502020202020204" pitchFamily="34" charset="0"/>
              </a:rPr>
              <a:t>SNACK</a:t>
            </a:r>
          </a:p>
          <a:p>
            <a:pPr algn="ctr">
              <a:lnSpc>
                <a:spcPct val="107000"/>
              </a:lnSpc>
              <a:spcAft>
                <a:spcPts val="800"/>
              </a:spcAft>
            </a:pPr>
            <a:endParaRPr lang="en-GB" sz="1200" dirty="0">
              <a:solidFill>
                <a:srgbClr val="000000"/>
              </a:solidFill>
              <a:latin typeface="Century Gothic" panose="020B0502020202020204" pitchFamily="34" charset="0"/>
            </a:endParaRPr>
          </a:p>
          <a:p>
            <a:pPr algn="l">
              <a:lnSpc>
                <a:spcPct val="107000"/>
              </a:lnSpc>
              <a:spcAft>
                <a:spcPts val="800"/>
              </a:spcAft>
            </a:pPr>
            <a:r>
              <a:rPr lang="en-GB" sz="1200" dirty="0">
                <a:ln>
                  <a:noFill/>
                </a:ln>
                <a:solidFill>
                  <a:srgbClr val="000000"/>
                </a:solidFill>
                <a:latin typeface="Century Gothic" panose="020B0502020202020204" pitchFamily="34" charset="0"/>
                <a:ea typeface="Calibri" panose="020F0502020204030204" pitchFamily="34" charset="0"/>
                <a:cs typeface="Times New Roman" panose="02020603050405020304" pitchFamily="18" charset="0"/>
              </a:rPr>
              <a:t>We are seeing an increase in the number of children bringing in                                         crisps, chocolates and pastries as their snack. We would like to remind                                                            you that we aim to be a healthy school and would like all children                                                         to bring in fruit, vegetables, yoghurts or cheese.</a:t>
            </a: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200" dirty="0">
                <a:ln>
                  <a:noFill/>
                </a:ln>
                <a:solidFill>
                  <a:srgbClr val="000000"/>
                </a:solidFill>
                <a:latin typeface="Century Gothic" panose="020B0502020202020204" pitchFamily="34" charset="0"/>
                <a:ea typeface="Calibri" panose="020F0502020204030204" pitchFamily="34" charset="0"/>
                <a:cs typeface="Times New Roman" panose="02020603050405020304" pitchFamily="18" charset="0"/>
              </a:rPr>
              <a:t>We understand that everyone has a preference for different foods                                                              but we would like to encourage healthy habits from a young age.</a:t>
            </a: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200" dirty="0">
                <a:ln>
                  <a:noFill/>
                </a:ln>
                <a:solidFill>
                  <a:srgbClr val="000000"/>
                </a:solidFill>
                <a:latin typeface="Century Gothic" panose="020B0502020202020204" pitchFamily="34" charset="0"/>
                <a:ea typeface="Calibri" panose="020F0502020204030204" pitchFamily="34" charset="0"/>
                <a:cs typeface="Times New Roman" panose="02020603050405020304" pitchFamily="18" charset="0"/>
              </a:rPr>
              <a:t>Thank you for your support</a:t>
            </a: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a:p>
            <a:pPr algn="l">
              <a:tabLst>
                <a:tab pos="1436688" algn="l"/>
              </a:tabLst>
            </a:pPr>
            <a:endParaRPr lang="en-GB" sz="1200" dirty="0">
              <a:solidFill>
                <a:srgbClr val="000000"/>
              </a:solidFill>
              <a:latin typeface="Century Gothic" panose="020B0502020202020204" pitchFamily="34" charset="0"/>
            </a:endParaRPr>
          </a:p>
        </p:txBody>
      </p:sp>
      <p:sp>
        <p:nvSpPr>
          <p:cNvPr id="2" name="Rounded Rectangle">
            <a:extLst>
              <a:ext uri="{FF2B5EF4-FFF2-40B4-BE49-F238E27FC236}">
                <a16:creationId xmlns:a16="http://schemas.microsoft.com/office/drawing/2014/main" id="{74E752A8-E8AD-2FFD-E903-F1F21C181094}"/>
              </a:ext>
            </a:extLst>
          </p:cNvPr>
          <p:cNvSpPr/>
          <p:nvPr/>
        </p:nvSpPr>
        <p:spPr>
          <a:xfrm>
            <a:off x="443343" y="5488391"/>
            <a:ext cx="6761019" cy="2422554"/>
          </a:xfrm>
          <a:prstGeom prst="roundRect">
            <a:avLst>
              <a:gd name="adj" fmla="val 9820"/>
            </a:avLst>
          </a:prstGeom>
          <a:solidFill>
            <a:srgbClr val="FFFFFF"/>
          </a:solidFill>
          <a:ln w="63500" cap="flat">
            <a:solidFill>
              <a:srgbClr val="000000"/>
            </a:solidFill>
            <a:prstDash val="solid"/>
            <a:miter lim="400000"/>
          </a:ln>
          <a:effectLst/>
        </p:spPr>
        <p:txBody>
          <a:bodyPr wrap="square" lIns="29516" tIns="29516" rIns="29516" bIns="29516" numCol="1" anchor="t">
            <a:noAutofit/>
          </a:bodyPr>
          <a:lstStyle/>
          <a:p>
            <a:r>
              <a:rPr lang="en-GB" sz="1200" b="1" dirty="0">
                <a:solidFill>
                  <a:srgbClr val="000000"/>
                </a:solidFill>
                <a:effectLst/>
                <a:latin typeface="Century Gothic" panose="020B0502020202020204" pitchFamily="34" charset="0"/>
              </a:rPr>
              <a:t>BREAKFAST CLUB</a:t>
            </a:r>
          </a:p>
          <a:p>
            <a:pPr algn="l"/>
            <a:endParaRPr lang="en-GB" sz="1200" b="1" dirty="0">
              <a:solidFill>
                <a:srgbClr val="000000"/>
              </a:solidFill>
              <a:latin typeface="Century Gothic" panose="020B0502020202020204" pitchFamily="34" charset="0"/>
            </a:endParaRPr>
          </a:p>
          <a:p>
            <a:pPr marL="1441450" algn="l"/>
            <a:r>
              <a:rPr lang="en-GB" sz="1200" dirty="0">
                <a:solidFill>
                  <a:srgbClr val="000000"/>
                </a:solidFill>
                <a:latin typeface="Century Gothic" panose="020B0502020202020204" pitchFamily="34" charset="0"/>
              </a:rPr>
              <a:t>The school offers breakfast club for those who require it. The cost from 7:45 until 8:15 is £3 (£1 for children eligible for free school meals) but it is FREE from 8:15. You can book and pay on Parent Pay. </a:t>
            </a:r>
          </a:p>
          <a:p>
            <a:pPr marL="1441450" algn="l"/>
            <a:endParaRPr lang="en-GB" sz="1200" dirty="0">
              <a:solidFill>
                <a:srgbClr val="000000"/>
              </a:solidFill>
              <a:latin typeface="Century Gothic" panose="020B0502020202020204" pitchFamily="34" charset="0"/>
            </a:endParaRPr>
          </a:p>
          <a:p>
            <a:pPr marL="2147888" algn="l"/>
            <a:endParaRPr lang="en-GB" sz="1200" dirty="0">
              <a:solidFill>
                <a:srgbClr val="000000"/>
              </a:solidFill>
              <a:latin typeface="Century Gothic" panose="020B0502020202020204" pitchFamily="34" charset="0"/>
            </a:endParaRPr>
          </a:p>
          <a:p>
            <a:pPr marL="179388" algn="l" defTabSz="179388"/>
            <a:r>
              <a:rPr lang="en-GB" sz="1200" dirty="0">
                <a:solidFill>
                  <a:srgbClr val="000000"/>
                </a:solidFill>
                <a:latin typeface="Century Gothic" panose="020B0502020202020204" pitchFamily="34" charset="0"/>
              </a:rPr>
              <a:t>Are you eligible for free school meals? If you are on a low income, you may be entitled to free school meals as well as the School Essentials grant to help with buying school uniform and equipment. Please visit </a:t>
            </a:r>
          </a:p>
          <a:p>
            <a:pPr marL="179388" algn="l" defTabSz="179388"/>
            <a:r>
              <a:rPr lang="en-GB" sz="1200" dirty="0">
                <a:solidFill>
                  <a:srgbClr val="000000"/>
                </a:solidFill>
                <a:latin typeface="Century Gothic" panose="020B0502020202020204" pitchFamily="34" charset="0"/>
                <a:hlinkClick r:id="rId2"/>
              </a:rPr>
              <a:t>https://www.wrexham.gov.uk/service/school-essentials-grant</a:t>
            </a:r>
            <a:r>
              <a:rPr lang="en-GB" sz="1200" dirty="0">
                <a:solidFill>
                  <a:srgbClr val="000000"/>
                </a:solidFill>
                <a:latin typeface="Century Gothic" panose="020B0502020202020204" pitchFamily="34" charset="0"/>
              </a:rPr>
              <a:t> to apply. You may also receive financial support for residential trips.</a:t>
            </a:r>
            <a:endParaRPr lang="en-GB" sz="1200" b="1" dirty="0">
              <a:solidFill>
                <a:srgbClr val="000000"/>
              </a:solidFill>
              <a:effectLst/>
              <a:latin typeface="Century Gothic" panose="020B0502020202020204" pitchFamily="34" charset="0"/>
            </a:endParaRPr>
          </a:p>
          <a:p>
            <a:pPr algn="l" defTabSz="179388"/>
            <a:endParaRPr lang="en-GB" sz="1200" dirty="0">
              <a:solidFill>
                <a:srgbClr val="000000"/>
              </a:solidFill>
              <a:latin typeface="Century Gothic" panose="020B0502020202020204" pitchFamily="34" charset="0"/>
            </a:endParaRPr>
          </a:p>
          <a:p>
            <a:pPr algn="l">
              <a:tabLst>
                <a:tab pos="1436688" algn="l"/>
              </a:tabLst>
            </a:pPr>
            <a:r>
              <a:rPr lang="en-GB" sz="1200" dirty="0">
                <a:solidFill>
                  <a:srgbClr val="000000"/>
                </a:solidFill>
                <a:effectLst/>
                <a:latin typeface="Century Gothic" panose="020B0502020202020204" pitchFamily="34" charset="0"/>
              </a:rPr>
              <a:t>	</a:t>
            </a:r>
            <a:endParaRPr lang="en-GB" sz="1200" dirty="0">
              <a:solidFill>
                <a:srgbClr val="000000"/>
              </a:solidFill>
              <a:latin typeface="Century Gothic" panose="020B0502020202020204" pitchFamily="34" charset="0"/>
            </a:endParaRPr>
          </a:p>
        </p:txBody>
      </p:sp>
      <p:pic>
        <p:nvPicPr>
          <p:cNvPr id="7" name="Picture 6" descr="Cartoon kids eating food on a tray&#10;&#10;AI-generated content may be incorrect.">
            <a:extLst>
              <a:ext uri="{FF2B5EF4-FFF2-40B4-BE49-F238E27FC236}">
                <a16:creationId xmlns:a16="http://schemas.microsoft.com/office/drawing/2014/main" id="{F7BFB817-20E8-D048-3501-B6A692335651}"/>
              </a:ext>
            </a:extLst>
          </p:cNvPr>
          <p:cNvPicPr>
            <a:picLocks noChangeAspect="1"/>
          </p:cNvPicPr>
          <p:nvPr/>
        </p:nvPicPr>
        <p:blipFill>
          <a:blip r:embed="rId3" cstate="print">
            <a:extLst>
              <a:ext uri="{28A0092B-C50C-407E-A947-70E740481C1C}">
                <a14:useLocalDpi xmlns:a14="http://schemas.microsoft.com/office/drawing/2010/main" val="0"/>
              </a:ext>
            </a:extLst>
          </a:blip>
          <a:srcRect l="50000" t="8555" r="13094" b="19999"/>
          <a:stretch/>
        </p:blipFill>
        <p:spPr>
          <a:xfrm>
            <a:off x="4890654" y="273234"/>
            <a:ext cx="1851892" cy="2390016"/>
          </a:xfrm>
          <a:prstGeom prst="rect">
            <a:avLst/>
          </a:prstGeom>
        </p:spPr>
      </p:pic>
      <p:pic>
        <p:nvPicPr>
          <p:cNvPr id="9" name="Picture 8" descr="A cartoon of a child eating breakfast&#10;&#10;AI-generated content may be incorrect.">
            <a:extLst>
              <a:ext uri="{FF2B5EF4-FFF2-40B4-BE49-F238E27FC236}">
                <a16:creationId xmlns:a16="http://schemas.microsoft.com/office/drawing/2014/main" id="{C75672E6-98B3-212D-DC99-FFBC6DBE1B32}"/>
              </a:ext>
            </a:extLst>
          </p:cNvPr>
          <p:cNvPicPr>
            <a:picLocks noChangeAspect="1"/>
          </p:cNvPicPr>
          <p:nvPr/>
        </p:nvPicPr>
        <p:blipFill>
          <a:blip r:embed="rId4" cstate="print">
            <a:extLst>
              <a:ext uri="{28A0092B-C50C-407E-A947-70E740481C1C}">
                <a14:useLocalDpi xmlns:a14="http://schemas.microsoft.com/office/drawing/2010/main" val="0"/>
              </a:ext>
            </a:extLst>
          </a:blip>
          <a:srcRect l="16806" r="20611" b="12577"/>
          <a:stretch/>
        </p:blipFill>
        <p:spPr>
          <a:xfrm>
            <a:off x="592281" y="5574203"/>
            <a:ext cx="1333501" cy="1241880"/>
          </a:xfrm>
          <a:prstGeom prst="rect">
            <a:avLst/>
          </a:prstGeom>
        </p:spPr>
      </p:pic>
      <p:pic>
        <p:nvPicPr>
          <p:cNvPr id="11" name="Picture 10" descr="Cartoon kids eating food on a tray&#10;&#10;AI-generated content may be incorrect.">
            <a:extLst>
              <a:ext uri="{FF2B5EF4-FFF2-40B4-BE49-F238E27FC236}">
                <a16:creationId xmlns:a16="http://schemas.microsoft.com/office/drawing/2014/main" id="{DCC1704F-3796-4B72-0E58-F5DAC5A92D1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2733" b="70342" l="12397" r="45145">
                        <a14:foregroundMark x1="35744" y1="13043" x2="26653" y2="13665"/>
                        <a14:foregroundMark x1="16322" y1="50466" x2="36570" y2="74379"/>
                        <a14:foregroundMark x1="36570" y1="74379" x2="55062" y2="68789"/>
                        <a14:foregroundMark x1="55062" y1="68789" x2="34711" y2="49534"/>
                        <a14:foregroundMark x1="34711" y1="49534" x2="22314" y2="46429"/>
                        <a14:foregroundMark x1="22314" y1="46429" x2="13017" y2="48758"/>
                        <a14:foregroundMark x1="35640" y1="29969" x2="12397" y2="35093"/>
                        <a14:foregroundMark x1="12397" y1="35093" x2="37913" y2="45342"/>
                        <a14:foregroundMark x1="37913" y1="45342" x2="29029" y2="24379"/>
                        <a14:foregroundMark x1="37500" y1="28416" x2="32128" y2="29969"/>
                        <a14:foregroundMark x1="28719" y1="28571" x2="23967" y2="31988"/>
                        <a14:foregroundMark x1="15909" y1="51087" x2="15393" y2="70342"/>
                        <a14:foregroundMark x1="44008" y1="55901" x2="45145" y2="60870"/>
                      </a14:backgroundRemoval>
                    </a14:imgEffect>
                  </a14:imgLayer>
                </a14:imgProps>
              </a:ext>
              <a:ext uri="{28A0092B-C50C-407E-A947-70E740481C1C}">
                <a14:useLocalDpi xmlns:a14="http://schemas.microsoft.com/office/drawing/2010/main" val="0"/>
              </a:ext>
            </a:extLst>
          </a:blip>
          <a:srcRect l="12284" t="9870" r="53246" b="31551"/>
          <a:stretch/>
        </p:blipFill>
        <p:spPr>
          <a:xfrm>
            <a:off x="5505451" y="8331999"/>
            <a:ext cx="1558634" cy="1765899"/>
          </a:xfrm>
          <a:prstGeom prst="rect">
            <a:avLst/>
          </a:prstGeom>
        </p:spPr>
      </p:pic>
    </p:spTree>
    <p:extLst>
      <p:ext uri="{BB962C8B-B14F-4D97-AF65-F5344CB8AC3E}">
        <p14:creationId xmlns:p14="http://schemas.microsoft.com/office/powerpoint/2010/main" val="204709130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a:extLst>
              <a:ext uri="{FF2B5EF4-FFF2-40B4-BE49-F238E27FC236}">
                <a16:creationId xmlns:a16="http://schemas.microsoft.com/office/drawing/2014/main" id="{5CAB9F4A-B416-48F6-816C-A62E4FA7D2C2}"/>
              </a:ext>
            </a:extLst>
          </p:cNvPr>
          <p:cNvSpPr/>
          <p:nvPr/>
        </p:nvSpPr>
        <p:spPr>
          <a:xfrm>
            <a:off x="685801" y="275365"/>
            <a:ext cx="6286500" cy="4435180"/>
          </a:xfrm>
          <a:prstGeom prst="roundRect">
            <a:avLst>
              <a:gd name="adj" fmla="val 9820"/>
            </a:avLst>
          </a:prstGeom>
          <a:solidFill>
            <a:srgbClr val="FFFFFF"/>
          </a:solidFill>
          <a:ln w="63500" cap="flat">
            <a:solidFill>
              <a:srgbClr val="000000"/>
            </a:solidFill>
            <a:prstDash val="solid"/>
            <a:miter lim="400000"/>
          </a:ln>
          <a:effectLst/>
        </p:spPr>
        <p:txBody>
          <a:bodyPr wrap="square" lIns="29516" tIns="29516" rIns="29516" bIns="29516" numCol="1" anchor="t">
            <a:noAutofit/>
          </a:bodyPr>
          <a:lstStyle/>
          <a:p>
            <a:pPr algn="l" defTabSz="640490">
              <a:defRPr sz="1000">
                <a:solidFill>
                  <a:srgbClr val="000000"/>
                </a:solidFill>
                <a:latin typeface="Helvetica Neue Medium"/>
                <a:ea typeface="Helvetica Neue Medium"/>
                <a:cs typeface="Helvetica Neue Medium"/>
                <a:sym typeface="Helvetica Neue Medium"/>
              </a:defRPr>
            </a:pPr>
            <a:endParaRPr sz="800"/>
          </a:p>
        </p:txBody>
      </p:sp>
      <p:sp>
        <p:nvSpPr>
          <p:cNvPr id="6" name="TextBox 5">
            <a:extLst>
              <a:ext uri="{FF2B5EF4-FFF2-40B4-BE49-F238E27FC236}">
                <a16:creationId xmlns:a16="http://schemas.microsoft.com/office/drawing/2014/main" id="{144B08C5-7787-0F2B-C5E2-E4AA9A5751A2}"/>
              </a:ext>
            </a:extLst>
          </p:cNvPr>
          <p:cNvSpPr txBox="1"/>
          <p:nvPr/>
        </p:nvSpPr>
        <p:spPr>
          <a:xfrm>
            <a:off x="800099" y="309106"/>
            <a:ext cx="6070599"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b="1" dirty="0">
                <a:solidFill>
                  <a:srgbClr val="000000"/>
                </a:solidFill>
                <a:effectLst/>
                <a:latin typeface="Century Gothic" panose="020B0502020202020204" pitchFamily="34" charset="0"/>
              </a:rPr>
              <a:t>BEHAVIOUR</a:t>
            </a:r>
          </a:p>
          <a:p>
            <a:pPr algn="l"/>
            <a:endParaRPr lang="en-GB" sz="1200" dirty="0">
              <a:solidFill>
                <a:srgbClr val="000000"/>
              </a:solidFill>
              <a:latin typeface="Century Gothic" panose="020B0502020202020204" pitchFamily="34" charset="0"/>
            </a:endParaRPr>
          </a:p>
          <a:p>
            <a:pPr marL="1346200" algn="l"/>
            <a:r>
              <a:rPr lang="en-GB" sz="1200" dirty="0">
                <a:solidFill>
                  <a:srgbClr val="000000"/>
                </a:solidFill>
                <a:effectLst/>
                <a:latin typeface="Century Gothic" panose="020B0502020202020204" pitchFamily="34" charset="0"/>
              </a:rPr>
              <a:t>As we prepare for the new school year, we want to remind families of our shared commitment to maintaining a positive environment for all. Our school rules are simple: READY, RESPECTFUL, SAFE — and we expect every pupil to behave in a way that promotes these values.</a:t>
            </a:r>
          </a:p>
          <a:p>
            <a:pPr marL="1346200" algn="l"/>
            <a:endParaRPr lang="en-GB" sz="1200" dirty="0">
              <a:solidFill>
                <a:srgbClr val="000000"/>
              </a:solidFill>
              <a:latin typeface="Century Gothic" panose="020B0502020202020204" pitchFamily="34" charset="0"/>
            </a:endParaRPr>
          </a:p>
          <a:p>
            <a:pPr marL="1346200" algn="l"/>
            <a:r>
              <a:rPr lang="en-GB" sz="1200" dirty="0">
                <a:solidFill>
                  <a:srgbClr val="000000"/>
                </a:solidFill>
                <a:effectLst/>
                <a:latin typeface="Century Gothic" panose="020B0502020202020204" pitchFamily="34" charset="0"/>
              </a:rPr>
              <a:t>In the autumn term, all pupils will learn what it means to be ready, respectful, and safe, and how these principles guide their actions in class, around school, and in the wider community.</a:t>
            </a:r>
            <a:endParaRPr lang="en-GB" sz="1200" dirty="0">
              <a:solidFill>
                <a:srgbClr val="000000"/>
              </a:solidFill>
              <a:latin typeface="Century Gothic" panose="020B0502020202020204" pitchFamily="34" charset="0"/>
            </a:endParaRPr>
          </a:p>
          <a:p>
            <a:pPr marL="1346200" algn="l"/>
            <a:endParaRPr lang="en-GB" sz="1200" dirty="0">
              <a:solidFill>
                <a:srgbClr val="000000"/>
              </a:solidFill>
              <a:effectLst/>
              <a:latin typeface="Century Gothic" panose="020B0502020202020204" pitchFamily="34" charset="0"/>
            </a:endParaRPr>
          </a:p>
          <a:p>
            <a:pPr marL="1346200" algn="l"/>
            <a:r>
              <a:rPr lang="en-GB" sz="1200" dirty="0">
                <a:solidFill>
                  <a:srgbClr val="000000"/>
                </a:solidFill>
                <a:effectLst/>
                <a:latin typeface="Century Gothic" panose="020B0502020202020204" pitchFamily="34" charset="0"/>
              </a:rPr>
              <a:t>To support this, we will be sending out a Behaviour Contract to all parents. This contract outlines our expectations and how families can help reinforce them at home. If you do not wish to adhere to the contract, please contact us by email to discuss your concerns.</a:t>
            </a:r>
            <a:endParaRPr lang="en-GB" sz="1200" dirty="0">
              <a:solidFill>
                <a:srgbClr val="000000"/>
              </a:solidFill>
              <a:latin typeface="Century Gothic" panose="020B0502020202020204" pitchFamily="34" charset="0"/>
            </a:endParaRPr>
          </a:p>
          <a:p>
            <a:pPr marL="1346200" algn="l"/>
            <a:endParaRPr lang="en-GB" sz="1200" dirty="0">
              <a:solidFill>
                <a:srgbClr val="000000"/>
              </a:solidFill>
              <a:effectLst/>
              <a:latin typeface="Century Gothic" panose="020B0502020202020204" pitchFamily="34" charset="0"/>
            </a:endParaRPr>
          </a:p>
          <a:p>
            <a:pPr marL="1346200" algn="l"/>
            <a:r>
              <a:rPr lang="en-GB" sz="1200" dirty="0">
                <a:solidFill>
                  <a:srgbClr val="000000"/>
                </a:solidFill>
                <a:effectLst/>
                <a:latin typeface="Century Gothic" panose="020B0502020202020204" pitchFamily="34" charset="0"/>
              </a:rPr>
              <a:t>We appreciate your support in helping every child understand and live by our school values — together, we can ensure a calm, safe, and successful learning environment for all.</a:t>
            </a:r>
            <a:endParaRPr lang="en-GB" sz="1200" dirty="0">
              <a:solidFill>
                <a:srgbClr val="000000"/>
              </a:solidFill>
              <a:latin typeface="Century Gothic" panose="020B0502020202020204" pitchFamily="34" charset="0"/>
            </a:endParaRPr>
          </a:p>
          <a:p>
            <a:pPr algn="l"/>
            <a:r>
              <a:rPr lang="en-GB" sz="1200" b="1" dirty="0">
                <a:solidFill>
                  <a:srgbClr val="000000"/>
                </a:solidFill>
                <a:effectLst/>
                <a:latin typeface="Century Gothic" panose="020B0502020202020204" pitchFamily="34" charset="0"/>
              </a:rPr>
              <a:t>	</a:t>
            </a:r>
          </a:p>
        </p:txBody>
      </p:sp>
      <p:sp>
        <p:nvSpPr>
          <p:cNvPr id="15" name="Rounded Rectangle">
            <a:extLst>
              <a:ext uri="{FF2B5EF4-FFF2-40B4-BE49-F238E27FC236}">
                <a16:creationId xmlns:a16="http://schemas.microsoft.com/office/drawing/2014/main" id="{1EAD0D0E-73D1-6932-B6E1-FD7980D347AB}"/>
              </a:ext>
            </a:extLst>
          </p:cNvPr>
          <p:cNvSpPr/>
          <p:nvPr/>
        </p:nvSpPr>
        <p:spPr>
          <a:xfrm>
            <a:off x="685801" y="4833421"/>
            <a:ext cx="6286500" cy="5584613"/>
          </a:xfrm>
          <a:prstGeom prst="roundRect">
            <a:avLst>
              <a:gd name="adj" fmla="val 9820"/>
            </a:avLst>
          </a:prstGeom>
          <a:solidFill>
            <a:srgbClr val="FFFFFF"/>
          </a:solidFill>
          <a:ln w="63500" cap="flat">
            <a:solidFill>
              <a:srgbClr val="000000"/>
            </a:solidFill>
            <a:prstDash val="solid"/>
            <a:miter lim="400000"/>
          </a:ln>
          <a:effectLst/>
        </p:spPr>
        <p:txBody>
          <a:bodyPr wrap="square" lIns="29516" tIns="29516" rIns="29516" bIns="29516" numCol="1" anchor="t">
            <a:noAutofit/>
          </a:bodyPr>
          <a:lstStyle/>
          <a:p>
            <a:r>
              <a:rPr lang="en-GB" sz="1200" b="1" dirty="0">
                <a:solidFill>
                  <a:srgbClr val="000000"/>
                </a:solidFill>
                <a:latin typeface="Century Gothic" panose="020B0502020202020204" pitchFamily="34" charset="0"/>
              </a:rPr>
              <a:t>COMMUNICATION</a:t>
            </a:r>
          </a:p>
          <a:p>
            <a:endParaRPr lang="en-GB" sz="1200" b="1" dirty="0">
              <a:solidFill>
                <a:srgbClr val="000000"/>
              </a:solidFill>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At </a:t>
            </a:r>
            <a:r>
              <a:rPr lang="en-GB" sz="1200" dirty="0" err="1">
                <a:solidFill>
                  <a:srgbClr val="000000"/>
                </a:solidFill>
                <a:effectLst/>
                <a:latin typeface="Century Gothic" panose="020B0502020202020204" pitchFamily="34" charset="0"/>
              </a:rPr>
              <a:t>Brynteg</a:t>
            </a:r>
            <a:r>
              <a:rPr lang="en-GB" sz="1200" dirty="0">
                <a:solidFill>
                  <a:srgbClr val="000000"/>
                </a:solidFill>
                <a:effectLst/>
                <a:latin typeface="Century Gothic" panose="020B0502020202020204" pitchFamily="34" charset="0"/>
              </a:rPr>
              <a:t> CP School, we are always striving to be better. We are human, and like everyone, we sometimes make mistakes — but we are committed to learning, improving, and working in partnership with you. There will be times when you need to speak with us, and we want that process to feel open, supportive, and straightforward.</a:t>
            </a:r>
          </a:p>
          <a:p>
            <a:pPr algn="l"/>
            <a:endParaRPr lang="en-GB" sz="1200" dirty="0">
              <a:solidFill>
                <a:srgbClr val="000000"/>
              </a:solidFill>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The best place to start is always with your child’s class teacher. Teachers are on the doors before and after school and are happy to talk. If you prefer a private conversation, they will gladly arrange a meeting at a time that suits you. Going to the teacher first is always the most effective step — they spend the day with your child and can answer questions quickly and accurately.</a:t>
            </a:r>
            <a:endParaRPr lang="en-GB" sz="1200" dirty="0">
              <a:solidFill>
                <a:srgbClr val="000000"/>
              </a:solidFill>
              <a:latin typeface="Century Gothic" panose="020B0502020202020204" pitchFamily="34" charset="0"/>
            </a:endParaRPr>
          </a:p>
          <a:p>
            <a:pPr algn="l"/>
            <a:endParaRPr lang="en-GB" sz="1200" dirty="0">
              <a:solidFill>
                <a:srgbClr val="000000"/>
              </a:solidFill>
              <a:effectLst/>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Staff will also respond to messages through Seesaw, but please remember that they have lives outside school, so replies will be made during working hours.</a:t>
            </a:r>
          </a:p>
          <a:p>
            <a:pPr algn="l"/>
            <a:endParaRPr lang="en-GB" sz="1200" dirty="0">
              <a:solidFill>
                <a:srgbClr val="000000"/>
              </a:solidFill>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If you feel your concern hasn’t been fully resolved, you </a:t>
            </a:r>
          </a:p>
          <a:p>
            <a:pPr algn="l"/>
            <a:r>
              <a:rPr lang="en-GB" sz="1200" dirty="0">
                <a:solidFill>
                  <a:srgbClr val="000000"/>
                </a:solidFill>
                <a:effectLst/>
                <a:latin typeface="Century Gothic" panose="020B0502020202020204" pitchFamily="34" charset="0"/>
              </a:rPr>
              <a:t>are welcome to speak with Mrs Jones or Mrs Firth. You </a:t>
            </a:r>
          </a:p>
          <a:p>
            <a:pPr algn="l"/>
            <a:r>
              <a:rPr lang="en-GB" sz="1200" dirty="0">
                <a:solidFill>
                  <a:srgbClr val="000000"/>
                </a:solidFill>
                <a:effectLst/>
                <a:latin typeface="Century Gothic" panose="020B0502020202020204" pitchFamily="34" charset="0"/>
              </a:rPr>
              <a:t>can contact the school by phone or email, and we </a:t>
            </a:r>
          </a:p>
          <a:p>
            <a:pPr algn="l"/>
            <a:r>
              <a:rPr lang="en-GB" sz="1200" dirty="0">
                <a:solidFill>
                  <a:srgbClr val="000000"/>
                </a:solidFill>
                <a:effectLst/>
                <a:latin typeface="Century Gothic" panose="020B0502020202020204" pitchFamily="34" charset="0"/>
              </a:rPr>
              <a:t>will ensure your query is handled promptly and </a:t>
            </a:r>
          </a:p>
          <a:p>
            <a:pPr algn="l"/>
            <a:r>
              <a:rPr lang="en-GB" sz="1200" dirty="0">
                <a:solidFill>
                  <a:srgbClr val="000000"/>
                </a:solidFill>
                <a:effectLst/>
                <a:latin typeface="Century Gothic" panose="020B0502020202020204" pitchFamily="34" charset="0"/>
              </a:rPr>
              <a:t>professionally.</a:t>
            </a:r>
          </a:p>
          <a:p>
            <a:pPr algn="l"/>
            <a:endParaRPr lang="en-GB" sz="1200" dirty="0">
              <a:solidFill>
                <a:srgbClr val="000000"/>
              </a:solidFill>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We value open communication, mutual respect, </a:t>
            </a:r>
          </a:p>
          <a:p>
            <a:pPr algn="l"/>
            <a:r>
              <a:rPr lang="en-GB" sz="1200" dirty="0">
                <a:solidFill>
                  <a:srgbClr val="000000"/>
                </a:solidFill>
                <a:effectLst/>
                <a:latin typeface="Century Gothic" panose="020B0502020202020204" pitchFamily="34" charset="0"/>
              </a:rPr>
              <a:t>and the strong relationships we build with our </a:t>
            </a:r>
          </a:p>
          <a:p>
            <a:pPr algn="l"/>
            <a:r>
              <a:rPr lang="en-GB" sz="1200" dirty="0">
                <a:solidFill>
                  <a:srgbClr val="000000"/>
                </a:solidFill>
                <a:effectLst/>
                <a:latin typeface="Century Gothic" panose="020B0502020202020204" pitchFamily="34" charset="0"/>
              </a:rPr>
              <a:t>families. Working together, we can continue to </a:t>
            </a:r>
          </a:p>
          <a:p>
            <a:pPr algn="l"/>
            <a:r>
              <a:rPr lang="en-GB" sz="1200" dirty="0">
                <a:solidFill>
                  <a:srgbClr val="000000"/>
                </a:solidFill>
                <a:effectLst/>
                <a:latin typeface="Century Gothic" panose="020B0502020202020204" pitchFamily="34" charset="0"/>
              </a:rPr>
              <a:t>make </a:t>
            </a:r>
            <a:r>
              <a:rPr lang="en-GB" sz="1200" dirty="0" err="1">
                <a:solidFill>
                  <a:srgbClr val="000000"/>
                </a:solidFill>
                <a:effectLst/>
                <a:latin typeface="Century Gothic" panose="020B0502020202020204" pitchFamily="34" charset="0"/>
              </a:rPr>
              <a:t>Brynteg</a:t>
            </a:r>
            <a:r>
              <a:rPr lang="en-GB" sz="1200" dirty="0">
                <a:solidFill>
                  <a:srgbClr val="000000"/>
                </a:solidFill>
                <a:effectLst/>
                <a:latin typeface="Century Gothic" panose="020B0502020202020204" pitchFamily="34" charset="0"/>
              </a:rPr>
              <a:t> CP School the best place for every </a:t>
            </a:r>
          </a:p>
          <a:p>
            <a:pPr algn="l"/>
            <a:r>
              <a:rPr lang="en-GB" sz="1200" dirty="0">
                <a:solidFill>
                  <a:srgbClr val="000000"/>
                </a:solidFill>
                <a:effectLst/>
                <a:latin typeface="Century Gothic" panose="020B0502020202020204" pitchFamily="34" charset="0"/>
              </a:rPr>
              <a:t>child to learn and grow.</a:t>
            </a:r>
            <a:endParaRPr lang="en-GB" sz="1200" dirty="0">
              <a:solidFill>
                <a:srgbClr val="000000"/>
              </a:solidFill>
              <a:latin typeface="Century Gothic" panose="020B0502020202020204" pitchFamily="34" charset="0"/>
            </a:endParaRPr>
          </a:p>
          <a:p>
            <a:pPr algn="l"/>
            <a:r>
              <a:rPr lang="en-GB" sz="1200" dirty="0">
                <a:solidFill>
                  <a:srgbClr val="000000"/>
                </a:solidFill>
                <a:latin typeface="Century Gothic" panose="020B0502020202020204" pitchFamily="34" charset="0"/>
              </a:rPr>
              <a:t>	</a:t>
            </a:r>
          </a:p>
        </p:txBody>
      </p:sp>
      <p:pic>
        <p:nvPicPr>
          <p:cNvPr id="5" name="Picture 4" descr="A cartoon of a child talking on a phone&#10;&#10;AI-generated content may be incorrect.">
            <a:extLst>
              <a:ext uri="{FF2B5EF4-FFF2-40B4-BE49-F238E27FC236}">
                <a16:creationId xmlns:a16="http://schemas.microsoft.com/office/drawing/2014/main" id="{6962DC20-EC15-B234-D24B-4EBCD4809C1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4193" b="61263" l="25879" r="82520">
                        <a14:foregroundMark x1="46484" y1="27539" x2="42188" y2="28190"/>
                        <a14:foregroundMark x1="42188" y1="28190" x2="46582" y2="30990"/>
                        <a14:foregroundMark x1="46582" y1="30990" x2="43066" y2="28451"/>
                        <a14:foregroundMark x1="66504" y1="29622" x2="61914" y2="28581"/>
                        <a14:foregroundMark x1="61914" y1="28581" x2="57910" y2="31966"/>
                        <a14:foregroundMark x1="57910" y1="31966" x2="70703" y2="29297"/>
                        <a14:foregroundMark x1="70703" y1="29297" x2="61133" y2="27214"/>
                        <a14:foregroundMark x1="61133" y1="27214" x2="60840" y2="27279"/>
                        <a14:foregroundMark x1="58984" y1="32161" x2="46094" y2="31445"/>
                        <a14:foregroundMark x1="46094" y1="31445" x2="46875" y2="37891"/>
                        <a14:foregroundMark x1="46875" y1="37891" x2="58594" y2="34505"/>
                        <a14:foregroundMark x1="58594" y1="34505" x2="53125" y2="31966"/>
                        <a14:foregroundMark x1="53125" y1="31966" x2="52246" y2="32096"/>
                        <a14:foregroundMark x1="57324" y1="35742" x2="49316" y2="34245"/>
                        <a14:foregroundMark x1="49316" y1="34245" x2="58594" y2="37370"/>
                        <a14:foregroundMark x1="58594" y1="37370" x2="50293" y2="33268"/>
                        <a14:foregroundMark x1="50293" y1="33268" x2="47266" y2="33398"/>
                        <a14:foregroundMark x1="58984" y1="29167" x2="57520" y2="32292"/>
                        <a14:foregroundMark x1="57520" y1="32292" x2="58398" y2="29297"/>
                        <a14:foregroundMark x1="52539" y1="33203" x2="47559" y2="33724"/>
                        <a14:foregroundMark x1="47559" y1="33724" x2="50195" y2="39258"/>
                        <a14:foregroundMark x1="50195" y1="39258" x2="53125" y2="34701"/>
                        <a14:foregroundMark x1="53125" y1="34701" x2="50098" y2="33984"/>
                        <a14:foregroundMark x1="49707" y1="42839" x2="39160" y2="40951"/>
                        <a14:foregroundMark x1="39160" y1="40951" x2="31152" y2="44531"/>
                        <a14:foregroundMark x1="31152" y1="44531" x2="29688" y2="49935"/>
                        <a14:foregroundMark x1="29688" y1="49935" x2="46680" y2="55599"/>
                        <a14:foregroundMark x1="46680" y1="55599" x2="70410" y2="54818"/>
                        <a14:foregroundMark x1="70410" y1="54818" x2="79785" y2="51628"/>
                        <a14:foregroundMark x1="79785" y1="51628" x2="75977" y2="44076"/>
                        <a14:foregroundMark x1="75977" y1="44076" x2="61230" y2="38737"/>
                        <a14:foregroundMark x1="61230" y1="38737" x2="46484" y2="39453"/>
                        <a14:foregroundMark x1="46484" y1="39453" x2="43164" y2="42383"/>
                        <a14:foregroundMark x1="43164" y1="42383" x2="43164" y2="42643"/>
                        <a14:foregroundMark x1="43359" y1="46875" x2="35938" y2="47266"/>
                        <a14:foregroundMark x1="35938" y1="47266" x2="42285" y2="54362"/>
                        <a14:foregroundMark x1="42285" y1="54362" x2="42188" y2="47201"/>
                        <a14:foregroundMark x1="42188" y1="47201" x2="35352" y2="47656"/>
                        <a14:foregroundMark x1="33984" y1="48893" x2="29395" y2="50586"/>
                        <a14:foregroundMark x1="29395" y1="50586" x2="29492" y2="55078"/>
                        <a14:foregroundMark x1="29492" y1="55078" x2="42188" y2="52539"/>
                        <a14:foregroundMark x1="42188" y1="52539" x2="31445" y2="44922"/>
                        <a14:foregroundMark x1="31445" y1="44922" x2="26074" y2="49219"/>
                        <a14:foregroundMark x1="26074" y1="49219" x2="28418" y2="52344"/>
                        <a14:foregroundMark x1="53516" y1="41732" x2="43262" y2="43945"/>
                        <a14:foregroundMark x1="43262" y1="43945" x2="48535" y2="54492"/>
                        <a14:foregroundMark x1="48535" y1="54492" x2="63379" y2="51172"/>
                        <a14:foregroundMark x1="63379" y1="51172" x2="50098" y2="44076"/>
                        <a14:foregroundMark x1="50098" y1="44076" x2="46387" y2="43294"/>
                        <a14:foregroundMark x1="73438" y1="44661" x2="64160" y2="49284"/>
                        <a14:foregroundMark x1="64160" y1="49284" x2="72168" y2="52148"/>
                        <a14:foregroundMark x1="72168" y1="52148" x2="76855" y2="49740"/>
                        <a14:foregroundMark x1="76855" y1="49740" x2="71680" y2="45638"/>
                        <a14:foregroundMark x1="71680" y1="45638" x2="68848" y2="45508"/>
                        <a14:foregroundMark x1="62109" y1="45573" x2="53809" y2="45964"/>
                        <a14:foregroundMark x1="53809" y1="45964" x2="50391" y2="53385"/>
                        <a14:foregroundMark x1="50391" y1="53385" x2="64746" y2="51628"/>
                        <a14:foregroundMark x1="64746" y1="51628" x2="58594" y2="43880"/>
                        <a14:foregroundMark x1="58594" y1="43880" x2="57031" y2="43685"/>
                        <a14:foregroundMark x1="55371" y1="35938" x2="48145" y2="36393"/>
                        <a14:foregroundMark x1="48145" y1="36393" x2="56348" y2="38216"/>
                        <a14:foregroundMark x1="56348" y1="38216" x2="55469" y2="34961"/>
                        <a14:foregroundMark x1="55469" y1="34961" x2="52930" y2="34245"/>
                        <a14:foregroundMark x1="53125" y1="36719" x2="56836" y2="36263"/>
                        <a14:foregroundMark x1="48926" y1="48698" x2="48926" y2="51693"/>
                        <a14:foregroundMark x1="28809" y1="56510" x2="63965" y2="55859"/>
                        <a14:foregroundMark x1="63965" y1="55859" x2="78711" y2="56445"/>
                        <a14:foregroundMark x1="73047" y1="48633" x2="74805" y2="51758"/>
                        <a14:foregroundMark x1="77148" y1="53581" x2="75000" y2="53841"/>
                        <a14:foregroundMark x1="59863" y1="56966" x2="25879" y2="57357"/>
                        <a14:foregroundMark x1="31445" y1="57813" x2="34473" y2="57813"/>
                        <a14:foregroundMark x1="58301" y1="57813" x2="59961" y2="61393"/>
                        <a14:foregroundMark x1="69141" y1="31966" x2="69141" y2="38021"/>
                        <a14:foregroundMark x1="45703" y1="15625" x2="52344" y2="14193"/>
                        <a14:foregroundMark x1="52344" y1="14193" x2="61328" y2="14193"/>
                        <a14:foregroundMark x1="61328" y1="14193" x2="64746" y2="15430"/>
                        <a14:foregroundMark x1="82520" y1="51432" x2="80176" y2="57552"/>
                      </a14:backgroundRemoval>
                    </a14:imgEffect>
                  </a14:imgLayer>
                </a14:imgProps>
              </a:ext>
              <a:ext uri="{28A0092B-C50C-407E-A947-70E740481C1C}">
                <a14:useLocalDpi xmlns:a14="http://schemas.microsoft.com/office/drawing/2010/main" val="0"/>
              </a:ext>
            </a:extLst>
          </a:blip>
          <a:srcRect l="24080" t="12352" r="16063" b="41912"/>
          <a:stretch/>
        </p:blipFill>
        <p:spPr>
          <a:xfrm>
            <a:off x="4618101" y="8064500"/>
            <a:ext cx="2023998" cy="2319794"/>
          </a:xfrm>
          <a:prstGeom prst="rect">
            <a:avLst/>
          </a:prstGeom>
        </p:spPr>
      </p:pic>
      <p:pic>
        <p:nvPicPr>
          <p:cNvPr id="11" name="Picture 10" descr="A group of cartoon kids&#10;&#10;AI-generated content may be incorrect.">
            <a:extLst>
              <a:ext uri="{FF2B5EF4-FFF2-40B4-BE49-F238E27FC236}">
                <a16:creationId xmlns:a16="http://schemas.microsoft.com/office/drawing/2014/main" id="{92BEC194-2006-EF0C-E93C-EFFD9F5E7E5C}"/>
              </a:ext>
            </a:extLst>
          </p:cNvPr>
          <p:cNvPicPr>
            <a:picLocks noChangeAspect="1"/>
          </p:cNvPicPr>
          <p:nvPr/>
        </p:nvPicPr>
        <p:blipFill>
          <a:blip r:embed="rId4" cstate="print">
            <a:extLst>
              <a:ext uri="{28A0092B-C50C-407E-A947-70E740481C1C}">
                <a14:useLocalDpi xmlns:a14="http://schemas.microsoft.com/office/drawing/2010/main" val="0"/>
              </a:ext>
            </a:extLst>
          </a:blip>
          <a:srcRect l="33645" t="30587" r="33950" b="23403"/>
          <a:stretch/>
        </p:blipFill>
        <p:spPr>
          <a:xfrm>
            <a:off x="838200" y="2005700"/>
            <a:ext cx="1320801" cy="1250170"/>
          </a:xfrm>
          <a:prstGeom prst="rect">
            <a:avLst/>
          </a:prstGeom>
        </p:spPr>
      </p:pic>
      <p:pic>
        <p:nvPicPr>
          <p:cNvPr id="12" name="Picture 11" descr="A group of cartoon kids&#10;&#10;AI-generated content may be incorrect.">
            <a:extLst>
              <a:ext uri="{FF2B5EF4-FFF2-40B4-BE49-F238E27FC236}">
                <a16:creationId xmlns:a16="http://schemas.microsoft.com/office/drawing/2014/main" id="{17D93153-687C-553A-CDE8-697D43A39735}"/>
              </a:ext>
            </a:extLst>
          </p:cNvPr>
          <p:cNvPicPr>
            <a:picLocks noChangeAspect="1"/>
          </p:cNvPicPr>
          <p:nvPr/>
        </p:nvPicPr>
        <p:blipFill>
          <a:blip r:embed="rId5" cstate="print">
            <a:extLst>
              <a:ext uri="{28A0092B-C50C-407E-A947-70E740481C1C}">
                <a14:useLocalDpi xmlns:a14="http://schemas.microsoft.com/office/drawing/2010/main" val="0"/>
              </a:ext>
            </a:extLst>
          </a:blip>
          <a:srcRect l="4569" t="31008" r="66187" b="25001"/>
          <a:stretch/>
        </p:blipFill>
        <p:spPr>
          <a:xfrm>
            <a:off x="800099" y="611778"/>
            <a:ext cx="1320801" cy="1324596"/>
          </a:xfrm>
          <a:prstGeom prst="rect">
            <a:avLst/>
          </a:prstGeom>
        </p:spPr>
      </p:pic>
      <p:pic>
        <p:nvPicPr>
          <p:cNvPr id="14" name="Picture 13" descr="A cartoon of a child and child holding a football ball&#10;&#10;AI-generated content may be incorrect.">
            <a:extLst>
              <a:ext uri="{FF2B5EF4-FFF2-40B4-BE49-F238E27FC236}">
                <a16:creationId xmlns:a16="http://schemas.microsoft.com/office/drawing/2014/main" id="{80769EAB-3E9D-DDE7-7D7F-379492691968}"/>
              </a:ext>
            </a:extLst>
          </p:cNvPr>
          <p:cNvPicPr>
            <a:picLocks noChangeAspect="1"/>
          </p:cNvPicPr>
          <p:nvPr/>
        </p:nvPicPr>
        <p:blipFill>
          <a:blip r:embed="rId6" cstate="print">
            <a:extLst>
              <a:ext uri="{28A0092B-C50C-407E-A947-70E740481C1C}">
                <a14:useLocalDpi xmlns:a14="http://schemas.microsoft.com/office/drawing/2010/main" val="0"/>
              </a:ext>
            </a:extLst>
          </a:blip>
          <a:srcRect l="12351" t="13541" r="11458" b="16667"/>
          <a:stretch/>
        </p:blipFill>
        <p:spPr>
          <a:xfrm>
            <a:off x="876302" y="3330386"/>
            <a:ext cx="1244598" cy="1210917"/>
          </a:xfrm>
          <a:prstGeom prst="rect">
            <a:avLst/>
          </a:prstGeom>
        </p:spPr>
      </p:pic>
    </p:spTree>
    <p:extLst>
      <p:ext uri="{BB962C8B-B14F-4D97-AF65-F5344CB8AC3E}">
        <p14:creationId xmlns:p14="http://schemas.microsoft.com/office/powerpoint/2010/main" val="88270326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a:extLst>
              <a:ext uri="{FF2B5EF4-FFF2-40B4-BE49-F238E27FC236}">
                <a16:creationId xmlns:a16="http://schemas.microsoft.com/office/drawing/2014/main" id="{5CAB9F4A-B416-48F6-816C-A62E4FA7D2C2}"/>
              </a:ext>
            </a:extLst>
          </p:cNvPr>
          <p:cNvSpPr/>
          <p:nvPr/>
        </p:nvSpPr>
        <p:spPr>
          <a:xfrm>
            <a:off x="685801" y="275364"/>
            <a:ext cx="6286500" cy="9605236"/>
          </a:xfrm>
          <a:prstGeom prst="roundRect">
            <a:avLst>
              <a:gd name="adj" fmla="val 9820"/>
            </a:avLst>
          </a:prstGeom>
          <a:solidFill>
            <a:srgbClr val="FFFFFF"/>
          </a:solidFill>
          <a:ln w="63500" cap="flat">
            <a:solidFill>
              <a:srgbClr val="000000"/>
            </a:solidFill>
            <a:prstDash val="solid"/>
            <a:miter lim="400000"/>
          </a:ln>
          <a:effectLst/>
        </p:spPr>
        <p:txBody>
          <a:bodyPr wrap="square" lIns="29516" tIns="29516" rIns="29516" bIns="29516" numCol="1" anchor="t">
            <a:noAutofit/>
          </a:bodyPr>
          <a:lstStyle/>
          <a:p>
            <a:pPr algn="l" defTabSz="640490">
              <a:defRPr sz="1000">
                <a:solidFill>
                  <a:srgbClr val="000000"/>
                </a:solidFill>
                <a:latin typeface="Helvetica Neue Medium"/>
                <a:ea typeface="Helvetica Neue Medium"/>
                <a:cs typeface="Helvetica Neue Medium"/>
                <a:sym typeface="Helvetica Neue Medium"/>
              </a:defRPr>
            </a:pPr>
            <a:endParaRPr sz="800"/>
          </a:p>
        </p:txBody>
      </p:sp>
      <p:sp>
        <p:nvSpPr>
          <p:cNvPr id="6" name="TextBox 5">
            <a:extLst>
              <a:ext uri="{FF2B5EF4-FFF2-40B4-BE49-F238E27FC236}">
                <a16:creationId xmlns:a16="http://schemas.microsoft.com/office/drawing/2014/main" id="{144B08C5-7787-0F2B-C5E2-E4AA9A5751A2}"/>
              </a:ext>
            </a:extLst>
          </p:cNvPr>
          <p:cNvSpPr txBox="1"/>
          <p:nvPr/>
        </p:nvSpPr>
        <p:spPr>
          <a:xfrm>
            <a:off x="800099" y="417056"/>
            <a:ext cx="6070599" cy="93256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b="1" dirty="0">
                <a:solidFill>
                  <a:srgbClr val="000000"/>
                </a:solidFill>
                <a:effectLst/>
                <a:latin typeface="Century Gothic" panose="020B0502020202020204" pitchFamily="34" charset="0"/>
              </a:rPr>
              <a:t>BOOK FAIR</a:t>
            </a:r>
            <a:endParaRPr lang="en-GB" sz="1200" dirty="0">
              <a:solidFill>
                <a:srgbClr val="000000"/>
              </a:solidFill>
              <a:effectLst/>
              <a:latin typeface="Century Gothic" panose="020B0502020202020204" pitchFamily="34" charset="0"/>
            </a:endParaRPr>
          </a:p>
          <a:p>
            <a:pPr algn="l"/>
            <a:endParaRPr lang="en-GB" sz="1200" dirty="0">
              <a:solidFill>
                <a:srgbClr val="000000"/>
              </a:solidFill>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We were delighted to see </a:t>
            </a:r>
          </a:p>
          <a:p>
            <a:pPr algn="l"/>
            <a:r>
              <a:rPr lang="en-GB" sz="1200" dirty="0">
                <a:solidFill>
                  <a:srgbClr val="000000"/>
                </a:solidFill>
                <a:effectLst/>
                <a:latin typeface="Century Gothic" panose="020B0502020202020204" pitchFamily="34" charset="0"/>
              </a:rPr>
              <a:t>such a wonderful turnout </a:t>
            </a:r>
          </a:p>
          <a:p>
            <a:pPr algn="l"/>
            <a:r>
              <a:rPr lang="en-GB" sz="1200" dirty="0">
                <a:solidFill>
                  <a:srgbClr val="000000"/>
                </a:solidFill>
                <a:effectLst/>
                <a:latin typeface="Century Gothic" panose="020B0502020202020204" pitchFamily="34" charset="0"/>
              </a:rPr>
              <a:t>for our Book Fair. It was </a:t>
            </a:r>
          </a:p>
          <a:p>
            <a:pPr algn="l"/>
            <a:r>
              <a:rPr lang="en-GB" sz="1200" dirty="0">
                <a:solidFill>
                  <a:srgbClr val="000000"/>
                </a:solidFill>
                <a:effectLst/>
                <a:latin typeface="Century Gothic" panose="020B0502020202020204" pitchFamily="34" charset="0"/>
              </a:rPr>
              <a:t>lovely to see so much </a:t>
            </a:r>
          </a:p>
          <a:p>
            <a:pPr algn="l"/>
            <a:r>
              <a:rPr lang="en-GB" sz="1200" dirty="0">
                <a:solidFill>
                  <a:srgbClr val="000000"/>
                </a:solidFill>
                <a:effectLst/>
                <a:latin typeface="Century Gothic" panose="020B0502020202020204" pitchFamily="34" charset="0"/>
              </a:rPr>
              <a:t>enthusiasm for reading </a:t>
            </a:r>
          </a:p>
          <a:p>
            <a:pPr algn="l"/>
            <a:r>
              <a:rPr lang="en-GB" sz="1200" dirty="0">
                <a:solidFill>
                  <a:srgbClr val="000000"/>
                </a:solidFill>
                <a:effectLst/>
                <a:latin typeface="Century Gothic" panose="020B0502020202020204" pitchFamily="34" charset="0"/>
              </a:rPr>
              <a:t>and to watch our children </a:t>
            </a:r>
          </a:p>
          <a:p>
            <a:pPr algn="l"/>
            <a:r>
              <a:rPr lang="en-GB" sz="1200" dirty="0">
                <a:solidFill>
                  <a:srgbClr val="000000"/>
                </a:solidFill>
                <a:effectLst/>
                <a:latin typeface="Century Gothic" panose="020B0502020202020204" pitchFamily="34" charset="0"/>
              </a:rPr>
              <a:t>and families exploring new </a:t>
            </a:r>
          </a:p>
          <a:p>
            <a:pPr algn="l"/>
            <a:r>
              <a:rPr lang="en-GB" sz="1200" dirty="0">
                <a:solidFill>
                  <a:srgbClr val="000000"/>
                </a:solidFill>
                <a:effectLst/>
                <a:latin typeface="Century Gothic" panose="020B0502020202020204" pitchFamily="34" charset="0"/>
              </a:rPr>
              <a:t>books together.</a:t>
            </a:r>
            <a:endParaRPr lang="en-GB" sz="1200" dirty="0">
              <a:solidFill>
                <a:srgbClr val="000000"/>
              </a:solidFill>
              <a:latin typeface="Century Gothic" panose="020B0502020202020204" pitchFamily="34" charset="0"/>
            </a:endParaRPr>
          </a:p>
          <a:p>
            <a:pPr algn="l"/>
            <a:endParaRPr lang="en-GB" sz="1200" dirty="0">
              <a:solidFill>
                <a:srgbClr val="000000"/>
              </a:solidFill>
              <a:effectLst/>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Thanks to your support, </a:t>
            </a:r>
          </a:p>
          <a:p>
            <a:pPr algn="l"/>
            <a:r>
              <a:rPr lang="en-GB" sz="1200" dirty="0">
                <a:solidFill>
                  <a:srgbClr val="000000"/>
                </a:solidFill>
                <a:effectLst/>
                <a:latin typeface="Century Gothic" panose="020B0502020202020204" pitchFamily="34" charset="0"/>
              </a:rPr>
              <a:t>the school received almost </a:t>
            </a:r>
          </a:p>
          <a:p>
            <a:pPr algn="l"/>
            <a:r>
              <a:rPr lang="en-GB" sz="1200" dirty="0">
                <a:solidFill>
                  <a:srgbClr val="000000"/>
                </a:solidFill>
                <a:effectLst/>
                <a:latin typeface="Century Gothic" panose="020B0502020202020204" pitchFamily="34" charset="0"/>
              </a:rPr>
              <a:t>£200 worth of books, which </a:t>
            </a:r>
          </a:p>
          <a:p>
            <a:pPr algn="l"/>
            <a:r>
              <a:rPr lang="en-GB" sz="1200" dirty="0">
                <a:solidFill>
                  <a:srgbClr val="000000"/>
                </a:solidFill>
                <a:effectLst/>
                <a:latin typeface="Century Gothic" panose="020B0502020202020204" pitchFamily="34" charset="0"/>
              </a:rPr>
              <a:t>will directly boost our </a:t>
            </a:r>
          </a:p>
          <a:p>
            <a:pPr algn="l"/>
            <a:r>
              <a:rPr lang="en-GB" sz="1200" i="1" dirty="0">
                <a:solidFill>
                  <a:srgbClr val="000000"/>
                </a:solidFill>
                <a:effectLst/>
                <a:latin typeface="Century Gothic" panose="020B0502020202020204" pitchFamily="34" charset="0"/>
              </a:rPr>
              <a:t>Reading for Pleasure</a:t>
            </a:r>
            <a:r>
              <a:rPr lang="en-GB" sz="1200" dirty="0">
                <a:solidFill>
                  <a:srgbClr val="000000"/>
                </a:solidFill>
                <a:effectLst/>
                <a:latin typeface="Century Gothic" panose="020B0502020202020204" pitchFamily="34" charset="0"/>
              </a:rPr>
              <a:t> </a:t>
            </a:r>
          </a:p>
          <a:p>
            <a:pPr algn="l"/>
            <a:r>
              <a:rPr lang="en-GB" sz="1200" dirty="0">
                <a:solidFill>
                  <a:srgbClr val="000000"/>
                </a:solidFill>
                <a:effectLst/>
                <a:latin typeface="Century Gothic" panose="020B0502020202020204" pitchFamily="34" charset="0"/>
              </a:rPr>
              <a:t>provision. These new books </a:t>
            </a:r>
          </a:p>
          <a:p>
            <a:pPr algn="l"/>
            <a:r>
              <a:rPr lang="en-GB" sz="1200" dirty="0">
                <a:solidFill>
                  <a:srgbClr val="000000"/>
                </a:solidFill>
                <a:effectLst/>
                <a:latin typeface="Century Gothic" panose="020B0502020202020204" pitchFamily="34" charset="0"/>
              </a:rPr>
              <a:t>will help us continue building a rich, inviting reading culture across </a:t>
            </a:r>
            <a:r>
              <a:rPr lang="en-GB" sz="1200" dirty="0" err="1">
                <a:solidFill>
                  <a:srgbClr val="000000"/>
                </a:solidFill>
                <a:effectLst/>
                <a:latin typeface="Century Gothic" panose="020B0502020202020204" pitchFamily="34" charset="0"/>
              </a:rPr>
              <a:t>Brynteg</a:t>
            </a:r>
            <a:r>
              <a:rPr lang="en-GB" sz="1200" dirty="0">
                <a:solidFill>
                  <a:srgbClr val="000000"/>
                </a:solidFill>
                <a:effectLst/>
                <a:latin typeface="Century Gothic" panose="020B0502020202020204" pitchFamily="34" charset="0"/>
              </a:rPr>
              <a:t> CP School.</a:t>
            </a:r>
          </a:p>
          <a:p>
            <a:pPr algn="l"/>
            <a:endParaRPr lang="en-GB" sz="1200" dirty="0">
              <a:solidFill>
                <a:srgbClr val="000000"/>
              </a:solidFill>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Thank you for helping us make reading such a joyful part of school life.</a:t>
            </a:r>
            <a:endParaRPr lang="en-GB" sz="1200" dirty="0">
              <a:solidFill>
                <a:srgbClr val="000000"/>
              </a:solidFill>
              <a:latin typeface="Century Gothic" panose="020B0502020202020204" pitchFamily="34" charset="0"/>
            </a:endParaRPr>
          </a:p>
          <a:p>
            <a:pPr algn="l"/>
            <a:endParaRPr lang="en-GB" sz="1200" b="1" dirty="0">
              <a:solidFill>
                <a:srgbClr val="000000"/>
              </a:solidFill>
              <a:latin typeface="Century Gothic" panose="020B0502020202020204" pitchFamily="34" charset="0"/>
            </a:endParaRPr>
          </a:p>
          <a:p>
            <a:pPr algn="l"/>
            <a:endParaRPr lang="en-GB" sz="1200" b="1" dirty="0">
              <a:solidFill>
                <a:srgbClr val="000000"/>
              </a:solidFill>
              <a:latin typeface="Century Gothic" panose="020B0502020202020204" pitchFamily="34" charset="0"/>
            </a:endParaRPr>
          </a:p>
          <a:p>
            <a:r>
              <a:rPr lang="en-GB" sz="1200" b="1" dirty="0">
                <a:solidFill>
                  <a:srgbClr val="000000"/>
                </a:solidFill>
                <a:latin typeface="Century Gothic" panose="020B0502020202020204" pitchFamily="34" charset="0"/>
              </a:rPr>
              <a:t>FAMILY SCIENCE EVENT</a:t>
            </a:r>
          </a:p>
          <a:p>
            <a:pPr algn="l"/>
            <a:endParaRPr lang="en-GB" sz="1200" dirty="0">
              <a:solidFill>
                <a:srgbClr val="000000"/>
              </a:solidFill>
              <a:effectLst/>
              <a:latin typeface="Century Gothic" panose="020B0502020202020204" pitchFamily="34" charset="0"/>
            </a:endParaRPr>
          </a:p>
          <a:p>
            <a:pPr algn="l"/>
            <a:endParaRPr lang="en-GB" sz="1200" dirty="0">
              <a:solidFill>
                <a:srgbClr val="000000"/>
              </a:solidFill>
              <a:effectLst/>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We had a wonderful turnout for our Reaching </a:t>
            </a:r>
          </a:p>
          <a:p>
            <a:pPr algn="l"/>
            <a:r>
              <a:rPr lang="en-GB" sz="1200" dirty="0">
                <a:solidFill>
                  <a:srgbClr val="000000"/>
                </a:solidFill>
                <a:effectLst/>
                <a:latin typeface="Century Gothic" panose="020B0502020202020204" pitchFamily="34" charset="0"/>
              </a:rPr>
              <a:t>Wider STEM event, run in partnership with Bangor </a:t>
            </a:r>
          </a:p>
          <a:p>
            <a:pPr algn="l"/>
            <a:r>
              <a:rPr lang="en-GB" sz="1200" dirty="0">
                <a:solidFill>
                  <a:srgbClr val="000000"/>
                </a:solidFill>
                <a:effectLst/>
                <a:latin typeface="Century Gothic" panose="020B0502020202020204" pitchFamily="34" charset="0"/>
              </a:rPr>
              <a:t>University, Wrexham University, and Reaching Wider. </a:t>
            </a:r>
          </a:p>
          <a:p>
            <a:pPr algn="l"/>
            <a:r>
              <a:rPr lang="en-GB" sz="1200" dirty="0">
                <a:solidFill>
                  <a:srgbClr val="000000"/>
                </a:solidFill>
                <a:effectLst/>
                <a:latin typeface="Century Gothic" panose="020B0502020202020204" pitchFamily="34" charset="0"/>
              </a:rPr>
              <a:t>It was fantastic to see families working together, </a:t>
            </a:r>
          </a:p>
          <a:p>
            <a:pPr algn="l"/>
            <a:r>
              <a:rPr lang="en-GB" sz="1200" dirty="0">
                <a:solidFill>
                  <a:srgbClr val="000000"/>
                </a:solidFill>
                <a:effectLst/>
                <a:latin typeface="Century Gothic" panose="020B0502020202020204" pitchFamily="34" charset="0"/>
              </a:rPr>
              <a:t>solving problems, and showing brilliant teamwork </a:t>
            </a:r>
          </a:p>
          <a:p>
            <a:pPr algn="l"/>
            <a:r>
              <a:rPr lang="en-GB" sz="1200" dirty="0">
                <a:solidFill>
                  <a:srgbClr val="000000"/>
                </a:solidFill>
                <a:effectLst/>
                <a:latin typeface="Century Gothic" panose="020B0502020202020204" pitchFamily="34" charset="0"/>
              </a:rPr>
              <a:t>as they tackled the </a:t>
            </a:r>
            <a:r>
              <a:rPr lang="en-GB" sz="1200" i="1" dirty="0">
                <a:solidFill>
                  <a:srgbClr val="000000"/>
                </a:solidFill>
                <a:effectLst/>
                <a:latin typeface="Century Gothic" panose="020B0502020202020204" pitchFamily="34" charset="0"/>
              </a:rPr>
              <a:t>Escape Room in a Box</a:t>
            </a:r>
            <a:r>
              <a:rPr lang="en-GB" sz="1200" dirty="0">
                <a:solidFill>
                  <a:srgbClr val="000000"/>
                </a:solidFill>
                <a:effectLst/>
                <a:latin typeface="Century Gothic" panose="020B0502020202020204" pitchFamily="34" charset="0"/>
              </a:rPr>
              <a:t> </a:t>
            </a:r>
          </a:p>
          <a:p>
            <a:pPr algn="l"/>
            <a:r>
              <a:rPr lang="en-GB" sz="1200" dirty="0">
                <a:solidFill>
                  <a:srgbClr val="000000"/>
                </a:solidFill>
                <a:effectLst/>
                <a:latin typeface="Century Gothic" panose="020B0502020202020204" pitchFamily="34" charset="0"/>
              </a:rPr>
              <a:t>challenge.</a:t>
            </a:r>
          </a:p>
          <a:p>
            <a:pPr algn="l"/>
            <a:endParaRPr lang="en-GB" sz="1200" dirty="0">
              <a:solidFill>
                <a:srgbClr val="000000"/>
              </a:solidFill>
              <a:latin typeface="Century Gothic" panose="020B0502020202020204" pitchFamily="34" charset="0"/>
            </a:endParaRPr>
          </a:p>
          <a:p>
            <a:pPr algn="l"/>
            <a:endParaRPr lang="en-GB" sz="1200" dirty="0">
              <a:solidFill>
                <a:srgbClr val="000000"/>
              </a:solidFill>
              <a:latin typeface="Century Gothic" panose="020B0502020202020204" pitchFamily="34" charset="0"/>
            </a:endParaRPr>
          </a:p>
          <a:p>
            <a:pPr algn="l"/>
            <a:endParaRPr lang="en-GB" sz="1200" dirty="0">
              <a:solidFill>
                <a:srgbClr val="000000"/>
              </a:solidFill>
              <a:latin typeface="Century Gothic" panose="020B0502020202020204" pitchFamily="34" charset="0"/>
            </a:endParaRPr>
          </a:p>
          <a:p>
            <a:pPr algn="l"/>
            <a:endParaRPr lang="en-GB" sz="1200" dirty="0">
              <a:solidFill>
                <a:srgbClr val="000000"/>
              </a:solidFill>
              <a:latin typeface="Century Gothic" panose="020B0502020202020204" pitchFamily="34" charset="0"/>
            </a:endParaRPr>
          </a:p>
          <a:p>
            <a:pPr algn="l"/>
            <a:endParaRPr lang="en-GB" sz="1200" dirty="0">
              <a:solidFill>
                <a:srgbClr val="000000"/>
              </a:solidFill>
              <a:latin typeface="Century Gothic" panose="020B0502020202020204" pitchFamily="34" charset="0"/>
            </a:endParaRPr>
          </a:p>
          <a:p>
            <a:pPr algn="l"/>
            <a:endParaRPr lang="en-GB" sz="1200" dirty="0">
              <a:solidFill>
                <a:srgbClr val="000000"/>
              </a:solidFill>
              <a:latin typeface="Century Gothic" panose="020B0502020202020204" pitchFamily="34" charset="0"/>
            </a:endParaRPr>
          </a:p>
          <a:p>
            <a:pPr marL="2063750" algn="l"/>
            <a:endParaRPr lang="en-GB" sz="1200" dirty="0">
              <a:solidFill>
                <a:srgbClr val="000000"/>
              </a:solidFill>
              <a:latin typeface="Century Gothic" panose="020B0502020202020204" pitchFamily="34" charset="0"/>
            </a:endParaRPr>
          </a:p>
          <a:p>
            <a:pPr marL="2063750" algn="l"/>
            <a:r>
              <a:rPr lang="en-GB" sz="1200" dirty="0">
                <a:solidFill>
                  <a:srgbClr val="000000"/>
                </a:solidFill>
                <a:effectLst/>
                <a:latin typeface="Century Gothic" panose="020B0502020202020204" pitchFamily="34" charset="0"/>
              </a:rPr>
              <a:t>A huge congratulations to Carlos and Oliver’s team, who were the first to open the box and win vouchers. Their teamwork, code‑breaking skills, and determination were amazing.</a:t>
            </a:r>
          </a:p>
          <a:p>
            <a:pPr marL="2063750" algn="l"/>
            <a:endParaRPr lang="en-GB" sz="1200" dirty="0">
              <a:solidFill>
                <a:srgbClr val="000000"/>
              </a:solidFill>
              <a:latin typeface="Century Gothic" panose="020B0502020202020204" pitchFamily="34" charset="0"/>
            </a:endParaRPr>
          </a:p>
          <a:p>
            <a:pPr marL="2063750" algn="l"/>
            <a:r>
              <a:rPr lang="en-GB" sz="1200" dirty="0">
                <a:solidFill>
                  <a:srgbClr val="000000"/>
                </a:solidFill>
                <a:effectLst/>
                <a:latin typeface="Century Gothic" panose="020B0502020202020204" pitchFamily="34" charset="0"/>
              </a:rPr>
              <a:t>Thank you to everyone who joined us — your enthusiasm made the event a real success.</a:t>
            </a:r>
            <a:endParaRPr lang="en-GB" sz="1200" dirty="0">
              <a:solidFill>
                <a:srgbClr val="000000"/>
              </a:solidFill>
              <a:latin typeface="Century Gothic" panose="020B0502020202020204" pitchFamily="34" charset="0"/>
            </a:endParaRPr>
          </a:p>
          <a:p>
            <a:pPr algn="l"/>
            <a:endParaRPr lang="en-GB" sz="1200" b="1" dirty="0">
              <a:solidFill>
                <a:srgbClr val="000000"/>
              </a:solidFill>
              <a:latin typeface="Century Gothic" panose="020B0502020202020204" pitchFamily="34" charset="0"/>
            </a:endParaRPr>
          </a:p>
          <a:p>
            <a:pPr algn="l"/>
            <a:endParaRPr lang="en-GB" sz="1200" b="1" dirty="0">
              <a:solidFill>
                <a:srgbClr val="000000"/>
              </a:solidFill>
              <a:effectLst/>
              <a:latin typeface="Century Gothic" panose="020B0502020202020204" pitchFamily="34" charset="0"/>
            </a:endParaRPr>
          </a:p>
          <a:p>
            <a:pPr algn="l"/>
            <a:endParaRPr lang="en-GB" sz="1200" b="1" dirty="0">
              <a:solidFill>
                <a:srgbClr val="000000"/>
              </a:solidFill>
              <a:effectLst/>
              <a:latin typeface="Century Gothic" panose="020B0502020202020204" pitchFamily="34" charset="0"/>
            </a:endParaRPr>
          </a:p>
        </p:txBody>
      </p:sp>
      <p:pic>
        <p:nvPicPr>
          <p:cNvPr id="3" name="Picture 2" descr="A child playing with legos on a table&#10;&#10;AI-generated content may be incorrect.">
            <a:extLst>
              <a:ext uri="{FF2B5EF4-FFF2-40B4-BE49-F238E27FC236}">
                <a16:creationId xmlns:a16="http://schemas.microsoft.com/office/drawing/2014/main" id="{24467805-D608-C2E0-83EC-887E4A8B3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560651" y="5377982"/>
            <a:ext cx="24000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itting at tables&#10;&#10;AI-generated content may be incorrect.">
            <a:extLst>
              <a:ext uri="{FF2B5EF4-FFF2-40B4-BE49-F238E27FC236}">
                <a16:creationId xmlns:a16="http://schemas.microsoft.com/office/drawing/2014/main" id="{617C7EAD-E15F-99D1-AE30-23ECDDE12B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3226" y="7117583"/>
            <a:ext cx="24000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F5D1B15-311E-B555-26FD-5B0BEBD012C7}"/>
              </a:ext>
            </a:extLst>
          </p:cNvPr>
          <p:cNvPicPr>
            <a:picLocks noChangeAspect="1"/>
          </p:cNvPicPr>
          <p:nvPr/>
        </p:nvPicPr>
        <p:blipFill>
          <a:blip r:embed="rId4"/>
          <a:stretch>
            <a:fillRect/>
          </a:stretch>
        </p:blipFill>
        <p:spPr>
          <a:xfrm>
            <a:off x="3051443" y="821505"/>
            <a:ext cx="3760883" cy="25728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860136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a:extLst>
              <a:ext uri="{FF2B5EF4-FFF2-40B4-BE49-F238E27FC236}">
                <a16:creationId xmlns:a16="http://schemas.microsoft.com/office/drawing/2014/main" id="{5CAB9F4A-B416-48F6-816C-A62E4FA7D2C2}"/>
              </a:ext>
            </a:extLst>
          </p:cNvPr>
          <p:cNvSpPr/>
          <p:nvPr/>
        </p:nvSpPr>
        <p:spPr>
          <a:xfrm>
            <a:off x="685801" y="275364"/>
            <a:ext cx="6286500" cy="9605236"/>
          </a:xfrm>
          <a:prstGeom prst="roundRect">
            <a:avLst>
              <a:gd name="adj" fmla="val 9820"/>
            </a:avLst>
          </a:prstGeom>
          <a:solidFill>
            <a:srgbClr val="FFFFFF"/>
          </a:solidFill>
          <a:ln w="63500" cap="flat">
            <a:solidFill>
              <a:srgbClr val="000000"/>
            </a:solidFill>
            <a:prstDash val="solid"/>
            <a:miter lim="400000"/>
          </a:ln>
          <a:effectLst/>
        </p:spPr>
        <p:txBody>
          <a:bodyPr wrap="square" lIns="29516" tIns="29516" rIns="29516" bIns="29516" numCol="1" anchor="t">
            <a:noAutofit/>
          </a:bodyPr>
          <a:lstStyle/>
          <a:p>
            <a:pPr algn="l" defTabSz="640490">
              <a:defRPr sz="1000">
                <a:solidFill>
                  <a:srgbClr val="000000"/>
                </a:solidFill>
                <a:latin typeface="Helvetica Neue Medium"/>
                <a:ea typeface="Helvetica Neue Medium"/>
                <a:cs typeface="Helvetica Neue Medium"/>
                <a:sym typeface="Helvetica Neue Medium"/>
              </a:defRPr>
            </a:pPr>
            <a:endParaRPr sz="800"/>
          </a:p>
        </p:txBody>
      </p:sp>
      <p:sp>
        <p:nvSpPr>
          <p:cNvPr id="6" name="TextBox 5">
            <a:extLst>
              <a:ext uri="{FF2B5EF4-FFF2-40B4-BE49-F238E27FC236}">
                <a16:creationId xmlns:a16="http://schemas.microsoft.com/office/drawing/2014/main" id="{144B08C5-7787-0F2B-C5E2-E4AA9A5751A2}"/>
              </a:ext>
            </a:extLst>
          </p:cNvPr>
          <p:cNvSpPr txBox="1"/>
          <p:nvPr/>
        </p:nvSpPr>
        <p:spPr>
          <a:xfrm>
            <a:off x="800099" y="417056"/>
            <a:ext cx="6070599" cy="93256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endParaRPr lang="en-GB" sz="1200" b="1" dirty="0">
              <a:solidFill>
                <a:srgbClr val="000000"/>
              </a:solidFill>
              <a:effectLst/>
              <a:latin typeface="Century Gothic" panose="020B0502020202020204" pitchFamily="34" charset="0"/>
            </a:endParaRPr>
          </a:p>
          <a:p>
            <a:r>
              <a:rPr lang="en-GB" sz="1200" b="1" dirty="0">
                <a:solidFill>
                  <a:srgbClr val="000000"/>
                </a:solidFill>
                <a:latin typeface="Century Gothic" panose="020B0502020202020204" pitchFamily="34" charset="0"/>
              </a:rPr>
              <a:t>SPORTS DAY</a:t>
            </a:r>
          </a:p>
          <a:p>
            <a:pPr algn="l"/>
            <a:endParaRPr lang="en-GB" sz="1200" dirty="0">
              <a:solidFill>
                <a:srgbClr val="000000"/>
              </a:solidFill>
              <a:effectLst/>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It’s hard to believe that we spent so much </a:t>
            </a:r>
          </a:p>
          <a:p>
            <a:pPr algn="l"/>
            <a:r>
              <a:rPr lang="en-GB" sz="1200" dirty="0">
                <a:solidFill>
                  <a:srgbClr val="000000"/>
                </a:solidFill>
                <a:effectLst/>
                <a:latin typeface="Century Gothic" panose="020B0502020202020204" pitchFamily="34" charset="0"/>
              </a:rPr>
              <a:t>time weather‑watching and rain‑dodging </a:t>
            </a:r>
          </a:p>
          <a:p>
            <a:pPr algn="l"/>
            <a:r>
              <a:rPr lang="en-GB" sz="1200" dirty="0">
                <a:solidFill>
                  <a:srgbClr val="000000"/>
                </a:solidFill>
                <a:effectLst/>
                <a:latin typeface="Century Gothic" panose="020B0502020202020204" pitchFamily="34" charset="0"/>
              </a:rPr>
              <a:t>to make sure Sports Day could go ahead </a:t>
            </a:r>
          </a:p>
          <a:p>
            <a:pPr algn="l"/>
            <a:r>
              <a:rPr lang="en-GB" sz="1200" dirty="0">
                <a:solidFill>
                  <a:srgbClr val="000000"/>
                </a:solidFill>
                <a:effectLst/>
                <a:latin typeface="Century Gothic" panose="020B0502020202020204" pitchFamily="34" charset="0"/>
              </a:rPr>
              <a:t>— especially now that the sunshine has </a:t>
            </a:r>
          </a:p>
          <a:p>
            <a:pPr algn="l"/>
            <a:r>
              <a:rPr lang="en-GB" sz="1200" dirty="0">
                <a:solidFill>
                  <a:srgbClr val="000000"/>
                </a:solidFill>
                <a:effectLst/>
                <a:latin typeface="Century Gothic" panose="020B0502020202020204" pitchFamily="34" charset="0"/>
              </a:rPr>
              <a:t>been glorious ever since! Thankfully, we </a:t>
            </a:r>
          </a:p>
          <a:p>
            <a:pPr algn="l"/>
            <a:r>
              <a:rPr lang="en-GB" sz="1200" dirty="0">
                <a:solidFill>
                  <a:srgbClr val="000000"/>
                </a:solidFill>
                <a:effectLst/>
                <a:latin typeface="Century Gothic" panose="020B0502020202020204" pitchFamily="34" charset="0"/>
              </a:rPr>
              <a:t>managed to run the event on exactly the </a:t>
            </a:r>
          </a:p>
          <a:p>
            <a:pPr algn="l"/>
            <a:r>
              <a:rPr lang="en-GB" sz="1200" dirty="0">
                <a:solidFill>
                  <a:srgbClr val="000000"/>
                </a:solidFill>
                <a:effectLst/>
                <a:latin typeface="Century Gothic" panose="020B0502020202020204" pitchFamily="34" charset="0"/>
              </a:rPr>
              <a:t>right day.</a:t>
            </a:r>
          </a:p>
          <a:p>
            <a:pPr algn="l"/>
            <a:endParaRPr lang="en-GB" sz="1200" dirty="0">
              <a:solidFill>
                <a:srgbClr val="000000"/>
              </a:solidFill>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The children were wonderful, showing </a:t>
            </a:r>
          </a:p>
          <a:p>
            <a:pPr algn="l"/>
            <a:r>
              <a:rPr lang="en-GB" sz="1200" dirty="0">
                <a:solidFill>
                  <a:srgbClr val="000000"/>
                </a:solidFill>
                <a:effectLst/>
                <a:latin typeface="Century Gothic" panose="020B0502020202020204" pitchFamily="34" charset="0"/>
              </a:rPr>
              <a:t>great enthusiasm, teamwork and </a:t>
            </a:r>
          </a:p>
          <a:p>
            <a:pPr algn="l"/>
            <a:r>
              <a:rPr lang="en-GB" sz="1200" dirty="0">
                <a:solidFill>
                  <a:srgbClr val="000000"/>
                </a:solidFill>
                <a:effectLst/>
                <a:latin typeface="Century Gothic" panose="020B0502020202020204" pitchFamily="34" charset="0"/>
              </a:rPr>
              <a:t>sportsmanship throughout. It was also </a:t>
            </a:r>
          </a:p>
          <a:p>
            <a:pPr algn="l"/>
            <a:r>
              <a:rPr lang="en-GB" sz="1200" dirty="0">
                <a:solidFill>
                  <a:srgbClr val="000000"/>
                </a:solidFill>
                <a:effectLst/>
                <a:latin typeface="Century Gothic" panose="020B0502020202020204" pitchFamily="34" charset="0"/>
              </a:rPr>
              <a:t>fantastic to welcome so many family </a:t>
            </a:r>
          </a:p>
          <a:p>
            <a:pPr algn="l"/>
            <a:r>
              <a:rPr lang="en-GB" sz="1200" dirty="0">
                <a:solidFill>
                  <a:srgbClr val="000000"/>
                </a:solidFill>
                <a:effectLst/>
                <a:latin typeface="Century Gothic" panose="020B0502020202020204" pitchFamily="34" charset="0"/>
              </a:rPr>
              <a:t>members to school; your support always </a:t>
            </a:r>
          </a:p>
          <a:p>
            <a:pPr algn="l"/>
            <a:r>
              <a:rPr lang="en-GB" sz="1200" dirty="0">
                <a:solidFill>
                  <a:srgbClr val="000000"/>
                </a:solidFill>
                <a:effectLst/>
                <a:latin typeface="Century Gothic" panose="020B0502020202020204" pitchFamily="34" charset="0"/>
              </a:rPr>
              <a:t>makes these events even more special.</a:t>
            </a:r>
            <a:endParaRPr lang="en-GB" sz="1200" dirty="0">
              <a:solidFill>
                <a:srgbClr val="000000"/>
              </a:solidFill>
              <a:latin typeface="Century Gothic" panose="020B0502020202020204" pitchFamily="34" charset="0"/>
            </a:endParaRPr>
          </a:p>
          <a:p>
            <a:pPr algn="l"/>
            <a:r>
              <a:rPr lang="en-GB" sz="1200" dirty="0">
                <a:solidFill>
                  <a:srgbClr val="000000"/>
                </a:solidFill>
                <a:effectLst/>
                <a:latin typeface="Century Gothic" panose="020B0502020202020204" pitchFamily="34" charset="0"/>
              </a:rPr>
              <a:t>Well done to everyone involved — a </a:t>
            </a:r>
          </a:p>
          <a:p>
            <a:pPr algn="l"/>
            <a:r>
              <a:rPr lang="en-GB" sz="1200" dirty="0">
                <a:solidFill>
                  <a:srgbClr val="000000"/>
                </a:solidFill>
                <a:effectLst/>
                <a:latin typeface="Century Gothic" panose="020B0502020202020204" pitchFamily="34" charset="0"/>
              </a:rPr>
              <a:t>brilliant day all round.</a:t>
            </a:r>
            <a:endParaRPr lang="en-GB" sz="1200" dirty="0">
              <a:solidFill>
                <a:srgbClr val="000000"/>
              </a:solidFill>
              <a:latin typeface="Century Gothic" panose="020B0502020202020204" pitchFamily="34" charset="0"/>
            </a:endParaRPr>
          </a:p>
          <a:p>
            <a:pPr algn="l"/>
            <a:endParaRPr lang="en-GB" sz="1200" b="1" dirty="0">
              <a:solidFill>
                <a:srgbClr val="000000"/>
              </a:solidFill>
              <a:effectLst/>
              <a:latin typeface="Century Gothic" panose="020B0502020202020204" pitchFamily="34" charset="0"/>
            </a:endParaRPr>
          </a:p>
          <a:p>
            <a:pPr algn="l"/>
            <a:endParaRPr lang="en-GB" sz="1200" b="1" dirty="0">
              <a:solidFill>
                <a:srgbClr val="000000"/>
              </a:solidFill>
              <a:latin typeface="Century Gothic" panose="020B0502020202020204" pitchFamily="34" charset="0"/>
            </a:endParaRPr>
          </a:p>
          <a:p>
            <a:pPr algn="l"/>
            <a:endParaRPr lang="en-GB" sz="1200" b="1" dirty="0">
              <a:solidFill>
                <a:srgbClr val="000000"/>
              </a:solidFill>
              <a:effectLst/>
              <a:latin typeface="Century Gothic" panose="020B0502020202020204" pitchFamily="34" charset="0"/>
            </a:endParaRPr>
          </a:p>
          <a:p>
            <a:pPr algn="l"/>
            <a:endParaRPr lang="en-GB" sz="1200" b="1" dirty="0">
              <a:solidFill>
                <a:srgbClr val="000000"/>
              </a:solidFill>
              <a:latin typeface="Century Gothic" panose="020B0502020202020204" pitchFamily="34" charset="0"/>
            </a:endParaRPr>
          </a:p>
          <a:p>
            <a:pPr algn="l"/>
            <a:endParaRPr lang="en-GB" sz="1200" b="1" dirty="0">
              <a:solidFill>
                <a:srgbClr val="000000"/>
              </a:solidFill>
              <a:effectLst/>
              <a:latin typeface="Century Gothic" panose="020B0502020202020204" pitchFamily="34" charset="0"/>
            </a:endParaRPr>
          </a:p>
          <a:p>
            <a:pPr algn="l"/>
            <a:endParaRPr lang="en-GB" sz="1200" b="1" dirty="0">
              <a:solidFill>
                <a:srgbClr val="000000"/>
              </a:solidFill>
              <a:latin typeface="Century Gothic" panose="020B0502020202020204" pitchFamily="34" charset="0"/>
            </a:endParaRPr>
          </a:p>
          <a:p>
            <a:pPr algn="l"/>
            <a:endParaRPr lang="en-GB" sz="1200" b="1" dirty="0">
              <a:solidFill>
                <a:srgbClr val="000000"/>
              </a:solidFill>
              <a:latin typeface="Century Gothic" panose="020B0502020202020204" pitchFamily="34" charset="0"/>
            </a:endParaRPr>
          </a:p>
          <a:p>
            <a:pPr algn="l"/>
            <a:endParaRPr lang="en-GB" sz="1200" b="1" dirty="0">
              <a:solidFill>
                <a:srgbClr val="000000"/>
              </a:solidFill>
              <a:latin typeface="Century Gothic" panose="020B0502020202020204" pitchFamily="34" charset="0"/>
            </a:endParaRPr>
          </a:p>
          <a:p>
            <a:pPr algn="l"/>
            <a:endParaRPr lang="en-GB" sz="1200" b="1" dirty="0">
              <a:solidFill>
                <a:srgbClr val="000000"/>
              </a:solidFill>
              <a:effectLst/>
              <a:latin typeface="Century Gothic" panose="020B0502020202020204" pitchFamily="34" charset="0"/>
            </a:endParaRPr>
          </a:p>
          <a:p>
            <a:pPr algn="l"/>
            <a:endParaRPr lang="en-GB" sz="1200" b="1" dirty="0">
              <a:solidFill>
                <a:srgbClr val="000000"/>
              </a:solidFill>
              <a:latin typeface="Century Gothic" panose="020B0502020202020204" pitchFamily="34" charset="0"/>
            </a:endParaRPr>
          </a:p>
          <a:p>
            <a:pPr algn="l"/>
            <a:endParaRPr lang="en-GB" sz="1200" b="1" dirty="0">
              <a:solidFill>
                <a:srgbClr val="000000"/>
              </a:solidFill>
              <a:effectLst/>
              <a:latin typeface="Century Gothic" panose="020B0502020202020204" pitchFamily="34" charset="0"/>
            </a:endParaRPr>
          </a:p>
          <a:p>
            <a:pPr algn="l"/>
            <a:endParaRPr lang="en-GB" sz="1200" b="1" dirty="0">
              <a:solidFill>
                <a:srgbClr val="000000"/>
              </a:solidFill>
              <a:latin typeface="Century Gothic" panose="020B0502020202020204" pitchFamily="34" charset="0"/>
            </a:endParaRPr>
          </a:p>
          <a:p>
            <a:pPr marL="2605088" algn="l"/>
            <a:endParaRPr lang="en-GB" sz="1200" b="1" dirty="0">
              <a:solidFill>
                <a:srgbClr val="000000"/>
              </a:solidFill>
              <a:effectLst/>
              <a:latin typeface="Century Gothic" panose="020B0502020202020204" pitchFamily="34" charset="0"/>
            </a:endParaRPr>
          </a:p>
          <a:p>
            <a:pPr marL="2605088"/>
            <a:r>
              <a:rPr lang="en-GB" sz="1200" b="1" dirty="0">
                <a:solidFill>
                  <a:srgbClr val="000000"/>
                </a:solidFill>
                <a:latin typeface="Century Gothic" panose="020B0502020202020204" pitchFamily="34" charset="0"/>
              </a:rPr>
              <a:t>ERDDIG TRIPS</a:t>
            </a:r>
          </a:p>
          <a:p>
            <a:pPr marL="2605088" algn="l"/>
            <a:endParaRPr lang="en-GB" sz="1200" b="1" dirty="0">
              <a:solidFill>
                <a:srgbClr val="000000"/>
              </a:solidFill>
              <a:effectLst/>
              <a:latin typeface="Century Gothic" panose="020B0502020202020204" pitchFamily="34" charset="0"/>
            </a:endParaRPr>
          </a:p>
          <a:p>
            <a:pPr marL="2605088" algn="l"/>
            <a:r>
              <a:rPr lang="en-GB" sz="1200" dirty="0">
                <a:solidFill>
                  <a:srgbClr val="000000"/>
                </a:solidFill>
                <a:effectLst/>
                <a:latin typeface="Century Gothic" panose="020B0502020202020204" pitchFamily="34" charset="0"/>
              </a:rPr>
              <a:t>Our junior pupils had a fantastic opportunity this term to experience </a:t>
            </a:r>
            <a:r>
              <a:rPr lang="en-GB" sz="1200" dirty="0" err="1">
                <a:solidFill>
                  <a:srgbClr val="000000"/>
                </a:solidFill>
                <a:effectLst/>
                <a:latin typeface="Century Gothic" panose="020B0502020202020204" pitchFamily="34" charset="0"/>
              </a:rPr>
              <a:t>Erddig’s</a:t>
            </a:r>
            <a:r>
              <a:rPr lang="en-GB" sz="1200" dirty="0">
                <a:solidFill>
                  <a:srgbClr val="000000"/>
                </a:solidFill>
                <a:effectLst/>
                <a:latin typeface="Century Gothic" panose="020B0502020202020204" pitchFamily="34" charset="0"/>
              </a:rPr>
              <a:t> Wolf’s Den and take part in outdoor learning. Although it turned out to be a very rainy week, we were extremely fortunate to be given access to the house, allowing pupils to explore and learn about life in the past.</a:t>
            </a:r>
            <a:endParaRPr lang="en-GB" sz="1200" dirty="0">
              <a:solidFill>
                <a:srgbClr val="000000"/>
              </a:solidFill>
              <a:latin typeface="Century Gothic" panose="020B0502020202020204" pitchFamily="34" charset="0"/>
            </a:endParaRPr>
          </a:p>
          <a:p>
            <a:pPr marL="2605088" algn="l"/>
            <a:r>
              <a:rPr lang="en-GB" sz="1200" dirty="0">
                <a:solidFill>
                  <a:srgbClr val="000000"/>
                </a:solidFill>
                <a:effectLst/>
                <a:latin typeface="Century Gothic" panose="020B0502020202020204" pitchFamily="34" charset="0"/>
              </a:rPr>
              <a:t>The children were wonderful throughout — engaged, curious, and incredibly respectful. Several members of the public even took the time to comment on their excellent behaviour, which made us very proud.</a:t>
            </a:r>
            <a:endParaRPr lang="en-GB" sz="1200" dirty="0">
              <a:solidFill>
                <a:srgbClr val="000000"/>
              </a:solidFill>
              <a:latin typeface="Century Gothic" panose="020B0502020202020204" pitchFamily="34" charset="0"/>
            </a:endParaRPr>
          </a:p>
          <a:p>
            <a:pPr marL="2605088" algn="l"/>
            <a:r>
              <a:rPr lang="en-GB" sz="1200" dirty="0">
                <a:solidFill>
                  <a:srgbClr val="000000"/>
                </a:solidFill>
                <a:effectLst/>
                <a:latin typeface="Century Gothic" panose="020B0502020202020204" pitchFamily="34" charset="0"/>
              </a:rPr>
              <a:t>A memorable learning experience, despite the weather.</a:t>
            </a:r>
            <a:endParaRPr lang="en-GB" sz="1200" dirty="0">
              <a:solidFill>
                <a:srgbClr val="000000"/>
              </a:solidFill>
              <a:latin typeface="Century Gothic" panose="020B0502020202020204" pitchFamily="34" charset="0"/>
            </a:endParaRPr>
          </a:p>
          <a:p>
            <a:pPr marL="2605088" algn="l"/>
            <a:endParaRPr lang="en-GB" sz="1200" b="1" dirty="0">
              <a:solidFill>
                <a:srgbClr val="000000"/>
              </a:solidFill>
              <a:effectLst/>
              <a:latin typeface="Century Gothic" panose="020B0502020202020204" pitchFamily="34" charset="0"/>
            </a:endParaRPr>
          </a:p>
          <a:p>
            <a:pPr algn="l"/>
            <a:endParaRPr lang="en-GB" sz="1200" b="1" dirty="0">
              <a:solidFill>
                <a:srgbClr val="000000"/>
              </a:solidFill>
              <a:effectLst/>
              <a:latin typeface="Century Gothic" panose="020B0502020202020204" pitchFamily="34" charset="0"/>
            </a:endParaRPr>
          </a:p>
        </p:txBody>
      </p:sp>
      <p:pic>
        <p:nvPicPr>
          <p:cNvPr id="3" name="Picture 2" descr="A person holding a book above a chandelier&#10;&#10;AI-generated content may be incorrect.">
            <a:extLst>
              <a:ext uri="{FF2B5EF4-FFF2-40B4-BE49-F238E27FC236}">
                <a16:creationId xmlns:a16="http://schemas.microsoft.com/office/drawing/2014/main" id="{F6EAD10C-979B-9095-397E-BE4156B39B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812" y="7175938"/>
            <a:ext cx="1754331" cy="2339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on a staircase&#10;&#10;AI-generated content may be incorrect.">
            <a:extLst>
              <a:ext uri="{FF2B5EF4-FFF2-40B4-BE49-F238E27FC236}">
                <a16:creationId xmlns:a16="http://schemas.microsoft.com/office/drawing/2014/main" id="{BFE86A36-2B69-1BD2-6549-B8F8C08B40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089" y="4290390"/>
            <a:ext cx="1826054" cy="2433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4B10870-7C0B-8A4E-F6DE-D2B73EFDFC2B}"/>
              </a:ext>
            </a:extLst>
          </p:cNvPr>
          <p:cNvPicPr>
            <a:picLocks noChangeAspect="1"/>
          </p:cNvPicPr>
          <p:nvPr/>
        </p:nvPicPr>
        <p:blipFill>
          <a:blip r:embed="rId4"/>
          <a:stretch>
            <a:fillRect/>
          </a:stretch>
        </p:blipFill>
        <p:spPr>
          <a:xfrm>
            <a:off x="4350327" y="4106984"/>
            <a:ext cx="1826055" cy="1941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EC0EFEF-09DD-FF2F-3F83-F8AB41BF228F}"/>
              </a:ext>
            </a:extLst>
          </p:cNvPr>
          <p:cNvPicPr>
            <a:picLocks noChangeAspect="1"/>
          </p:cNvPicPr>
          <p:nvPr/>
        </p:nvPicPr>
        <p:blipFill>
          <a:blip r:embed="rId5"/>
          <a:stretch>
            <a:fillRect/>
          </a:stretch>
        </p:blipFill>
        <p:spPr>
          <a:xfrm>
            <a:off x="4350327" y="1075814"/>
            <a:ext cx="2224739" cy="2823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427946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a:extLst>
              <a:ext uri="{FF2B5EF4-FFF2-40B4-BE49-F238E27FC236}">
                <a16:creationId xmlns:a16="http://schemas.microsoft.com/office/drawing/2014/main" id="{5CAB9F4A-B416-48F6-816C-A62E4FA7D2C2}"/>
              </a:ext>
            </a:extLst>
          </p:cNvPr>
          <p:cNvSpPr/>
          <p:nvPr/>
        </p:nvSpPr>
        <p:spPr>
          <a:xfrm>
            <a:off x="685801" y="275364"/>
            <a:ext cx="6286500" cy="9605236"/>
          </a:xfrm>
          <a:prstGeom prst="roundRect">
            <a:avLst>
              <a:gd name="adj" fmla="val 9820"/>
            </a:avLst>
          </a:prstGeom>
          <a:solidFill>
            <a:srgbClr val="FFFFFF"/>
          </a:solidFill>
          <a:ln w="63500" cap="flat">
            <a:solidFill>
              <a:srgbClr val="000000"/>
            </a:solidFill>
            <a:prstDash val="solid"/>
            <a:miter lim="400000"/>
          </a:ln>
          <a:effectLst/>
        </p:spPr>
        <p:txBody>
          <a:bodyPr wrap="square" lIns="29516" tIns="29516" rIns="29516" bIns="29516" numCol="1" anchor="t">
            <a:noAutofit/>
          </a:bodyPr>
          <a:lstStyle/>
          <a:p>
            <a:pPr algn="l" defTabSz="640490">
              <a:defRPr sz="1000">
                <a:solidFill>
                  <a:srgbClr val="000000"/>
                </a:solidFill>
                <a:latin typeface="Helvetica Neue Medium"/>
                <a:ea typeface="Helvetica Neue Medium"/>
                <a:cs typeface="Helvetica Neue Medium"/>
                <a:sym typeface="Helvetica Neue Medium"/>
              </a:defRPr>
            </a:pPr>
            <a:endParaRPr sz="800"/>
          </a:p>
        </p:txBody>
      </p:sp>
      <p:sp>
        <p:nvSpPr>
          <p:cNvPr id="6" name="TextBox 5">
            <a:extLst>
              <a:ext uri="{FF2B5EF4-FFF2-40B4-BE49-F238E27FC236}">
                <a16:creationId xmlns:a16="http://schemas.microsoft.com/office/drawing/2014/main" id="{144B08C5-7787-0F2B-C5E2-E4AA9A5751A2}"/>
              </a:ext>
            </a:extLst>
          </p:cNvPr>
          <p:cNvSpPr txBox="1"/>
          <p:nvPr/>
        </p:nvSpPr>
        <p:spPr>
          <a:xfrm>
            <a:off x="800099" y="417056"/>
            <a:ext cx="6070599" cy="65556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endParaRPr lang="en-GB" sz="1200" dirty="0">
              <a:solidFill>
                <a:srgbClr val="000000"/>
              </a:solidFill>
              <a:effectLst/>
              <a:latin typeface="Century Gothic" panose="020B0502020202020204" pitchFamily="34" charset="0"/>
            </a:endParaRPr>
          </a:p>
          <a:p>
            <a:pPr algn="l"/>
            <a:r>
              <a:rPr lang="en-GB" sz="1200" b="1" dirty="0">
                <a:solidFill>
                  <a:srgbClr val="000000"/>
                </a:solidFill>
                <a:latin typeface="Century Gothic" panose="020B0502020202020204" pitchFamily="34" charset="0"/>
              </a:rPr>
              <a:t>COMMON TRANSFER DAY</a:t>
            </a:r>
          </a:p>
          <a:p>
            <a:pPr algn="l"/>
            <a:endParaRPr lang="en-GB" sz="1200" dirty="0">
              <a:solidFill>
                <a:srgbClr val="000000"/>
              </a:solidFill>
              <a:effectLst/>
              <a:latin typeface="Century Gothic" panose="020B0502020202020204" pitchFamily="34" charset="0"/>
            </a:endParaRPr>
          </a:p>
          <a:p>
            <a:pPr algn="l"/>
            <a:r>
              <a:rPr lang="en-GB" sz="1200" dirty="0">
                <a:effectLst/>
                <a:latin typeface="Century Gothic" panose="020B0502020202020204" pitchFamily="34" charset="0"/>
              </a:rPr>
              <a:t>Our Common Transfer Day was a real success. It was wonderful to see pupils responding so positively to their new classes and teachers, settling in with confidence and enthusiasm.</a:t>
            </a:r>
            <a:endParaRPr lang="en-GB" sz="1200" dirty="0">
              <a:latin typeface="Century Gothic" panose="020B0502020202020204" pitchFamily="34" charset="0"/>
            </a:endParaRPr>
          </a:p>
          <a:p>
            <a:pPr algn="l"/>
            <a:r>
              <a:rPr lang="en-GB" sz="1200" dirty="0">
                <a:effectLst/>
                <a:latin typeface="Century Gothic" panose="020B0502020202020204" pitchFamily="34" charset="0"/>
              </a:rPr>
              <a:t>We were especially impressed with our Year 2 pupils, who became juniors for the day. They were fantastic — showing maturity on the playground, excellent behaviour in the dinner hall, and great focus with their new teacher. They truly rose to the challenge.</a:t>
            </a:r>
            <a:endParaRPr lang="en-GB" sz="1200" dirty="0">
              <a:latin typeface="Century Gothic" panose="020B0502020202020204" pitchFamily="34" charset="0"/>
            </a:endParaRPr>
          </a:p>
          <a:p>
            <a:pPr algn="l"/>
            <a:r>
              <a:rPr lang="en-GB" sz="1200" dirty="0">
                <a:effectLst/>
                <a:latin typeface="Century Gothic" panose="020B0502020202020204" pitchFamily="34" charset="0"/>
              </a:rPr>
              <a:t>All teachers are now looking forward to welcoming their new classes in September and continuing the brilliant work already underway.</a:t>
            </a:r>
            <a:endParaRPr lang="en-GB" sz="1200" dirty="0">
              <a:latin typeface="Century Gothic" panose="020B0502020202020204" pitchFamily="34" charset="0"/>
            </a:endParaRPr>
          </a:p>
          <a:p>
            <a:pPr algn="l"/>
            <a:endParaRPr lang="en-GB" sz="1200" dirty="0">
              <a:solidFill>
                <a:srgbClr val="000000"/>
              </a:solidFill>
              <a:latin typeface="Century Gothic" panose="020B0502020202020204" pitchFamily="34" charset="0"/>
            </a:endParaRPr>
          </a:p>
          <a:p>
            <a:pPr algn="l"/>
            <a:endParaRPr lang="en-GB" sz="1200" b="1" dirty="0">
              <a:solidFill>
                <a:srgbClr val="000000"/>
              </a:solidFill>
              <a:effectLst/>
              <a:latin typeface="Century Gothic" panose="020B0502020202020204" pitchFamily="34" charset="0"/>
            </a:endParaRPr>
          </a:p>
          <a:p>
            <a:pPr algn="l"/>
            <a:r>
              <a:rPr lang="en-GB" sz="1200" b="1" dirty="0">
                <a:solidFill>
                  <a:srgbClr val="000000"/>
                </a:solidFill>
                <a:latin typeface="Century Gothic" panose="020B0502020202020204" pitchFamily="34" charset="0"/>
              </a:rPr>
              <a:t>BOXING</a:t>
            </a:r>
          </a:p>
          <a:p>
            <a:pPr algn="l"/>
            <a:endParaRPr lang="en-GB" sz="1200" dirty="0">
              <a:solidFill>
                <a:srgbClr val="000000"/>
              </a:solidFill>
              <a:effectLst/>
              <a:latin typeface="Century Gothic" panose="020B0502020202020204" pitchFamily="34" charset="0"/>
            </a:endParaRPr>
          </a:p>
          <a:p>
            <a:pPr algn="l"/>
            <a:r>
              <a:rPr lang="en-GB" sz="1200" dirty="0">
                <a:effectLst/>
                <a:latin typeface="Century Gothic" panose="020B0502020202020204" pitchFamily="34" charset="0"/>
              </a:rPr>
              <a:t>Nigel from Welsh Boxing has very kindly </a:t>
            </a:r>
          </a:p>
          <a:p>
            <a:pPr algn="l"/>
            <a:r>
              <a:rPr lang="en-GB" sz="1200" dirty="0">
                <a:effectLst/>
                <a:latin typeface="Century Gothic" panose="020B0502020202020204" pitchFamily="34" charset="0"/>
              </a:rPr>
              <a:t>donated his time to the school this half term, </a:t>
            </a:r>
          </a:p>
          <a:p>
            <a:pPr algn="l"/>
            <a:r>
              <a:rPr lang="en-GB" sz="1200" dirty="0">
                <a:effectLst/>
                <a:latin typeface="Century Gothic" panose="020B0502020202020204" pitchFamily="34" charset="0"/>
              </a:rPr>
              <a:t>delivering high‑quality boxing sessions to our </a:t>
            </a:r>
          </a:p>
          <a:p>
            <a:pPr algn="l"/>
            <a:r>
              <a:rPr lang="en-GB" sz="1200" dirty="0">
                <a:effectLst/>
                <a:latin typeface="Century Gothic" panose="020B0502020202020204" pitchFamily="34" charset="0"/>
              </a:rPr>
              <a:t>Year 5 and Year 6 pupils. The children </a:t>
            </a:r>
          </a:p>
          <a:p>
            <a:pPr algn="l"/>
            <a:r>
              <a:rPr lang="en-GB" sz="1200" dirty="0">
                <a:effectLst/>
                <a:latin typeface="Century Gothic" panose="020B0502020202020204" pitchFamily="34" charset="0"/>
              </a:rPr>
              <a:t>responded brilliantly to his instruction, </a:t>
            </a:r>
          </a:p>
          <a:p>
            <a:pPr algn="l"/>
            <a:r>
              <a:rPr lang="en-GB" sz="1200" dirty="0">
                <a:effectLst/>
                <a:latin typeface="Century Gothic" panose="020B0502020202020204" pitchFamily="34" charset="0"/>
              </a:rPr>
              <a:t>showing great focus, enthusiasm and respect </a:t>
            </a:r>
          </a:p>
          <a:p>
            <a:pPr algn="l"/>
            <a:r>
              <a:rPr lang="en-GB" sz="1200" dirty="0">
                <a:effectLst/>
                <a:latin typeface="Century Gothic" panose="020B0502020202020204" pitchFamily="34" charset="0"/>
              </a:rPr>
              <a:t>throughout each lesson.</a:t>
            </a:r>
            <a:endParaRPr lang="en-GB" sz="1200" dirty="0">
              <a:latin typeface="Century Gothic" panose="020B0502020202020204" pitchFamily="34" charset="0"/>
            </a:endParaRPr>
          </a:p>
          <a:p>
            <a:pPr algn="l"/>
            <a:endParaRPr lang="en-GB" sz="1200" dirty="0">
              <a:effectLst/>
              <a:latin typeface="Century Gothic" panose="020B0502020202020204" pitchFamily="34" charset="0"/>
            </a:endParaRPr>
          </a:p>
          <a:p>
            <a:pPr algn="l"/>
            <a:r>
              <a:rPr lang="en-GB" sz="1200" dirty="0">
                <a:effectLst/>
                <a:latin typeface="Century Gothic" panose="020B0502020202020204" pitchFamily="34" charset="0"/>
              </a:rPr>
              <a:t>It was wonderful to watch their footwork, </a:t>
            </a:r>
          </a:p>
          <a:p>
            <a:pPr algn="l"/>
            <a:r>
              <a:rPr lang="en-GB" sz="1200" dirty="0">
                <a:effectLst/>
                <a:latin typeface="Century Gothic" panose="020B0502020202020204" pitchFamily="34" charset="0"/>
              </a:rPr>
              <a:t>attacking skills, and defensive techniques </a:t>
            </a:r>
          </a:p>
          <a:p>
            <a:pPr algn="l"/>
            <a:r>
              <a:rPr lang="en-GB" sz="1200" dirty="0">
                <a:effectLst/>
                <a:latin typeface="Century Gothic" panose="020B0502020202020204" pitchFamily="34" charset="0"/>
              </a:rPr>
              <a:t>develop week by week. The pupils showed </a:t>
            </a:r>
          </a:p>
          <a:p>
            <a:pPr algn="l"/>
            <a:r>
              <a:rPr lang="en-GB" sz="1200" dirty="0">
                <a:effectLst/>
                <a:latin typeface="Century Gothic" panose="020B0502020202020204" pitchFamily="34" charset="0"/>
              </a:rPr>
              <a:t>real resilience and determination, and Nigel </a:t>
            </a:r>
          </a:p>
          <a:p>
            <a:pPr algn="l"/>
            <a:r>
              <a:rPr lang="en-GB" sz="1200" dirty="0">
                <a:effectLst/>
                <a:latin typeface="Century Gothic" panose="020B0502020202020204" pitchFamily="34" charset="0"/>
              </a:rPr>
              <a:t>was extremely impressed with their progress.</a:t>
            </a:r>
            <a:endParaRPr lang="en-GB" sz="1200" dirty="0">
              <a:latin typeface="Century Gothic" panose="020B0502020202020204" pitchFamily="34" charset="0"/>
            </a:endParaRPr>
          </a:p>
          <a:p>
            <a:pPr algn="l"/>
            <a:endParaRPr lang="en-GB" sz="1200" dirty="0">
              <a:effectLst/>
              <a:latin typeface="Century Gothic" panose="020B0502020202020204" pitchFamily="34" charset="0"/>
            </a:endParaRPr>
          </a:p>
          <a:p>
            <a:pPr algn="l"/>
            <a:r>
              <a:rPr lang="en-GB" sz="1200" dirty="0">
                <a:effectLst/>
                <a:latin typeface="Century Gothic" panose="020B0502020202020204" pitchFamily="34" charset="0"/>
              </a:rPr>
              <a:t>A huge thank you to Nigel for giving our </a:t>
            </a:r>
          </a:p>
          <a:p>
            <a:pPr algn="l"/>
            <a:r>
              <a:rPr lang="en-GB" sz="1200" dirty="0">
                <a:effectLst/>
                <a:latin typeface="Century Gothic" panose="020B0502020202020204" pitchFamily="34" charset="0"/>
              </a:rPr>
              <a:t>pupils such a valuable and memorable </a:t>
            </a:r>
          </a:p>
          <a:p>
            <a:pPr algn="l"/>
            <a:r>
              <a:rPr lang="en-GB" sz="1200" dirty="0">
                <a:effectLst/>
                <a:latin typeface="Century Gothic" panose="020B0502020202020204" pitchFamily="34" charset="0"/>
              </a:rPr>
              <a:t>experience.</a:t>
            </a:r>
            <a:endParaRPr lang="en-GB" sz="1200" dirty="0">
              <a:latin typeface="Century Gothic" panose="020B0502020202020204" pitchFamily="34" charset="0"/>
            </a:endParaRPr>
          </a:p>
          <a:p>
            <a:pPr algn="l"/>
            <a:endParaRPr lang="en-GB" sz="1200" dirty="0">
              <a:solidFill>
                <a:srgbClr val="000000"/>
              </a:solidFill>
              <a:effectLst/>
              <a:latin typeface="Century Gothic" panose="020B0502020202020204" pitchFamily="34" charset="0"/>
            </a:endParaRPr>
          </a:p>
          <a:p>
            <a:pPr algn="l"/>
            <a:endParaRPr lang="en-GB" sz="1200" dirty="0">
              <a:solidFill>
                <a:srgbClr val="000000"/>
              </a:solidFill>
              <a:effectLst/>
              <a:latin typeface="Century Gothic" panose="020B0502020202020204" pitchFamily="34" charset="0"/>
            </a:endParaRPr>
          </a:p>
        </p:txBody>
      </p:sp>
      <p:pic>
        <p:nvPicPr>
          <p:cNvPr id="3" name="Picture 2" descr="A group of kids boxing in a room&#10;&#10;AI-generated content may be incorrect.">
            <a:extLst>
              <a:ext uri="{FF2B5EF4-FFF2-40B4-BE49-F238E27FC236}">
                <a16:creationId xmlns:a16="http://schemas.microsoft.com/office/drawing/2014/main" id="{3394A8C6-0429-3E41-0528-A8A5FA9E74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9846" y="3320735"/>
            <a:ext cx="216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doing exercises&#10;&#10;AI-generated content may be incorrect.">
            <a:extLst>
              <a:ext uri="{FF2B5EF4-FFF2-40B4-BE49-F238E27FC236}">
                <a16:creationId xmlns:a16="http://schemas.microsoft.com/office/drawing/2014/main" id="{A128D934-A0E9-D7EE-5D3E-72717F20A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250" y="6707580"/>
            <a:ext cx="384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9219051"/>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29516" tIns="29516" rIns="29516" bIns="29516" numCol="1" spcCol="38100" rtlCol="0" anchor="ctr">
        <a:spAutoFit/>
      </a:bodyPr>
      <a:lstStyle>
        <a:defPPr marL="0" marR="0" indent="0" algn="ctr" defTabSz="1901001"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29516" tIns="29516" rIns="29516" bIns="29516" numCol="1" spcCol="38100" rtlCol="0" anchor="ctr">
        <a:spAutoFit/>
      </a:bodyPr>
      <a:lstStyle>
        <a:defPPr marL="0" marR="0" indent="0" algn="ctr" defTabSz="1901001"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29516" tIns="29516" rIns="29516" bIns="29516" numCol="1" spcCol="38100" rtlCol="0" anchor="ctr">
        <a:spAutoFit/>
      </a:bodyPr>
      <a:lstStyle>
        <a:defPPr marL="0" marR="0" indent="0" algn="ctr" defTabSz="1901001"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29516" tIns="29516" rIns="29516" bIns="29516" numCol="1" spcCol="38100" rtlCol="0" anchor="ctr">
        <a:spAutoFit/>
      </a:bodyPr>
      <a:lstStyle>
        <a:defPPr marL="0" marR="0" indent="0" algn="ctr" defTabSz="1901001"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12461</TotalTime>
  <Words>2790</Words>
  <Application>Microsoft Office PowerPoint</Application>
  <PresentationFormat>Custom</PresentationFormat>
  <Paragraphs>402</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Century Gothic</vt:lpstr>
      <vt:lpstr>Freestyle Script</vt:lpstr>
      <vt:lpstr>Helvetica Neue</vt:lpstr>
      <vt:lpstr>Helvetica Neue Medium</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Firth</dc:creator>
  <cp:lastModifiedBy>Michelle Firth</cp:lastModifiedBy>
  <cp:revision>111</cp:revision>
  <cp:lastPrinted>2026-07-15T14:51:42Z</cp:lastPrinted>
  <dcterms:modified xsi:type="dcterms:W3CDTF">2026-07-16T08:56:10Z</dcterms:modified>
</cp:coreProperties>
</file>