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59" r:id="rId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p:cViewPr varScale="1">
        <p:scale>
          <a:sx n="73" d="100"/>
          <a:sy n="73" d="100"/>
        </p:scale>
        <p:origin x="123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81FF07F-3A10-4E28-A7DA-55000B4B645D}"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7DF73D-5B12-407B-86E9-8C56F7737A1B}" type="slidenum">
              <a:rPr lang="en-GB" smtClean="0"/>
              <a:t>‹#›</a:t>
            </a:fld>
            <a:endParaRPr lang="en-GB"/>
          </a:p>
        </p:txBody>
      </p:sp>
    </p:spTree>
    <p:extLst>
      <p:ext uri="{BB962C8B-B14F-4D97-AF65-F5344CB8AC3E}">
        <p14:creationId xmlns:p14="http://schemas.microsoft.com/office/powerpoint/2010/main" val="888160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81FF07F-3A10-4E28-A7DA-55000B4B645D}"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7DF73D-5B12-407B-86E9-8C56F7737A1B}" type="slidenum">
              <a:rPr lang="en-GB" smtClean="0"/>
              <a:t>‹#›</a:t>
            </a:fld>
            <a:endParaRPr lang="en-GB"/>
          </a:p>
        </p:txBody>
      </p:sp>
    </p:spTree>
    <p:extLst>
      <p:ext uri="{BB962C8B-B14F-4D97-AF65-F5344CB8AC3E}">
        <p14:creationId xmlns:p14="http://schemas.microsoft.com/office/powerpoint/2010/main" val="1567457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81FF07F-3A10-4E28-A7DA-55000B4B645D}"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7DF73D-5B12-407B-86E9-8C56F7737A1B}" type="slidenum">
              <a:rPr lang="en-GB" smtClean="0"/>
              <a:t>‹#›</a:t>
            </a:fld>
            <a:endParaRPr lang="en-GB"/>
          </a:p>
        </p:txBody>
      </p:sp>
    </p:spTree>
    <p:extLst>
      <p:ext uri="{BB962C8B-B14F-4D97-AF65-F5344CB8AC3E}">
        <p14:creationId xmlns:p14="http://schemas.microsoft.com/office/powerpoint/2010/main" val="1192890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81FF07F-3A10-4E28-A7DA-55000B4B645D}"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7DF73D-5B12-407B-86E9-8C56F7737A1B}" type="slidenum">
              <a:rPr lang="en-GB" smtClean="0"/>
              <a:t>‹#›</a:t>
            </a:fld>
            <a:endParaRPr lang="en-GB"/>
          </a:p>
        </p:txBody>
      </p:sp>
    </p:spTree>
    <p:extLst>
      <p:ext uri="{BB962C8B-B14F-4D97-AF65-F5344CB8AC3E}">
        <p14:creationId xmlns:p14="http://schemas.microsoft.com/office/powerpoint/2010/main" val="3840142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1FF07F-3A10-4E28-A7DA-55000B4B645D}"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7DF73D-5B12-407B-86E9-8C56F7737A1B}" type="slidenum">
              <a:rPr lang="en-GB" smtClean="0"/>
              <a:t>‹#›</a:t>
            </a:fld>
            <a:endParaRPr lang="en-GB"/>
          </a:p>
        </p:txBody>
      </p:sp>
    </p:spTree>
    <p:extLst>
      <p:ext uri="{BB962C8B-B14F-4D97-AF65-F5344CB8AC3E}">
        <p14:creationId xmlns:p14="http://schemas.microsoft.com/office/powerpoint/2010/main" val="1508099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81FF07F-3A10-4E28-A7DA-55000B4B645D}" type="datetimeFigureOut">
              <a:rPr lang="en-GB" smtClean="0"/>
              <a:t>19/03/2020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7DF73D-5B12-407B-86E9-8C56F7737A1B}" type="slidenum">
              <a:rPr lang="en-GB" smtClean="0"/>
              <a:t>‹#›</a:t>
            </a:fld>
            <a:endParaRPr lang="en-GB"/>
          </a:p>
        </p:txBody>
      </p:sp>
    </p:spTree>
    <p:extLst>
      <p:ext uri="{BB962C8B-B14F-4D97-AF65-F5344CB8AC3E}">
        <p14:creationId xmlns:p14="http://schemas.microsoft.com/office/powerpoint/2010/main" val="2410186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81FF07F-3A10-4E28-A7DA-55000B4B645D}" type="datetimeFigureOut">
              <a:rPr lang="en-GB" smtClean="0"/>
              <a:t>19/03/2020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27DF73D-5B12-407B-86E9-8C56F7737A1B}" type="slidenum">
              <a:rPr lang="en-GB" smtClean="0"/>
              <a:t>‹#›</a:t>
            </a:fld>
            <a:endParaRPr lang="en-GB"/>
          </a:p>
        </p:txBody>
      </p:sp>
    </p:spTree>
    <p:extLst>
      <p:ext uri="{BB962C8B-B14F-4D97-AF65-F5344CB8AC3E}">
        <p14:creationId xmlns:p14="http://schemas.microsoft.com/office/powerpoint/2010/main" val="1805407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81FF07F-3A10-4E28-A7DA-55000B4B645D}" type="datetimeFigureOut">
              <a:rPr lang="en-GB" smtClean="0"/>
              <a:t>19/03/2020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27DF73D-5B12-407B-86E9-8C56F7737A1B}" type="slidenum">
              <a:rPr lang="en-GB" smtClean="0"/>
              <a:t>‹#›</a:t>
            </a:fld>
            <a:endParaRPr lang="en-GB"/>
          </a:p>
        </p:txBody>
      </p:sp>
    </p:spTree>
    <p:extLst>
      <p:ext uri="{BB962C8B-B14F-4D97-AF65-F5344CB8AC3E}">
        <p14:creationId xmlns:p14="http://schemas.microsoft.com/office/powerpoint/2010/main" val="1977153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1FF07F-3A10-4E28-A7DA-55000B4B645D}" type="datetimeFigureOut">
              <a:rPr lang="en-GB" smtClean="0"/>
              <a:t>19/03/2020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27DF73D-5B12-407B-86E9-8C56F7737A1B}" type="slidenum">
              <a:rPr lang="en-GB" smtClean="0"/>
              <a:t>‹#›</a:t>
            </a:fld>
            <a:endParaRPr lang="en-GB"/>
          </a:p>
        </p:txBody>
      </p:sp>
    </p:spTree>
    <p:extLst>
      <p:ext uri="{BB962C8B-B14F-4D97-AF65-F5344CB8AC3E}">
        <p14:creationId xmlns:p14="http://schemas.microsoft.com/office/powerpoint/2010/main" val="2109315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1FF07F-3A10-4E28-A7DA-55000B4B645D}" type="datetimeFigureOut">
              <a:rPr lang="en-GB" smtClean="0"/>
              <a:t>19/03/2020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7DF73D-5B12-407B-86E9-8C56F7737A1B}" type="slidenum">
              <a:rPr lang="en-GB" smtClean="0"/>
              <a:t>‹#›</a:t>
            </a:fld>
            <a:endParaRPr lang="en-GB"/>
          </a:p>
        </p:txBody>
      </p:sp>
    </p:spTree>
    <p:extLst>
      <p:ext uri="{BB962C8B-B14F-4D97-AF65-F5344CB8AC3E}">
        <p14:creationId xmlns:p14="http://schemas.microsoft.com/office/powerpoint/2010/main" val="1946175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1FF07F-3A10-4E28-A7DA-55000B4B645D}" type="datetimeFigureOut">
              <a:rPr lang="en-GB" smtClean="0"/>
              <a:t>19/03/2020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7DF73D-5B12-407B-86E9-8C56F7737A1B}" type="slidenum">
              <a:rPr lang="en-GB" smtClean="0"/>
              <a:t>‹#›</a:t>
            </a:fld>
            <a:endParaRPr lang="en-GB"/>
          </a:p>
        </p:txBody>
      </p:sp>
    </p:spTree>
    <p:extLst>
      <p:ext uri="{BB962C8B-B14F-4D97-AF65-F5344CB8AC3E}">
        <p14:creationId xmlns:p14="http://schemas.microsoft.com/office/powerpoint/2010/main" val="1403322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1FF07F-3A10-4E28-A7DA-55000B4B645D}" type="datetimeFigureOut">
              <a:rPr lang="en-GB" smtClean="0"/>
              <a:t>19/03/2020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7DF73D-5B12-407B-86E9-8C56F7737A1B}" type="slidenum">
              <a:rPr lang="en-GB" smtClean="0"/>
              <a:t>‹#›</a:t>
            </a:fld>
            <a:endParaRPr lang="en-GB"/>
          </a:p>
        </p:txBody>
      </p:sp>
    </p:spTree>
    <p:extLst>
      <p:ext uri="{BB962C8B-B14F-4D97-AF65-F5344CB8AC3E}">
        <p14:creationId xmlns:p14="http://schemas.microsoft.com/office/powerpoint/2010/main" val="75539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5.png"/><Relationship Id="rId4" Type="http://schemas.openxmlformats.org/officeDocument/2006/relationships/image" Target="../media/image2.png"/><Relationship Id="rId9" Type="http://schemas.microsoft.com/office/2007/relationships/hdphoto" Target="../media/hdphoto4.wdp"/><Relationship Id="rId1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hyperlink" Target="mailto:daulbym6@hwbcymru.ne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hwb.gov.wales/microsoft#how-to-get-minecraft:-education-edition-at-hom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artisticMosiaicBubbles/>
                    </a14:imgEffect>
                  </a14:imgLayer>
                </a14:imgProps>
              </a:ext>
            </a:extLst>
          </a:blip>
          <a:stretch>
            <a:fillRect/>
          </a:stretch>
        </p:blipFill>
        <p:spPr>
          <a:xfrm rot="2475549">
            <a:off x="3033780" y="958476"/>
            <a:ext cx="1677882" cy="997504"/>
          </a:xfrm>
          <a:prstGeom prst="rect">
            <a:avLst/>
          </a:prstGeom>
        </p:spPr>
      </p:pic>
      <p:sp>
        <p:nvSpPr>
          <p:cNvPr id="5" name="TextBox 4"/>
          <p:cNvSpPr txBox="1"/>
          <p:nvPr/>
        </p:nvSpPr>
        <p:spPr>
          <a:xfrm>
            <a:off x="1763688" y="27449"/>
            <a:ext cx="6647974" cy="830997"/>
          </a:xfrm>
          <a:prstGeom prst="rect">
            <a:avLst/>
          </a:prstGeom>
          <a:noFill/>
        </p:spPr>
        <p:txBody>
          <a:bodyPr wrap="none">
            <a:spAutoFit/>
          </a:bodyPr>
          <a:lstStyle/>
          <a:p>
            <a:pPr>
              <a:defRPr/>
            </a:pPr>
            <a:r>
              <a:rPr lang="en-GB" sz="24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TOPIC: </a:t>
            </a:r>
            <a:r>
              <a:rPr lang="en-GB" sz="2400"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Games	Home learning Menu  	</a:t>
            </a:r>
            <a:endParaRPr lang="en-GB" sz="24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a:p>
            <a:pPr>
              <a:defRPr/>
            </a:pPr>
            <a:r>
              <a:rPr lang="en-GB" sz="24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t>
            </a:r>
          </a:p>
        </p:txBody>
      </p:sp>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artisticCrisscrossEtching/>
                    </a14:imgEffect>
                  </a14:imgLayer>
                </a14:imgProps>
              </a:ext>
            </a:extLst>
          </a:blip>
          <a:stretch>
            <a:fillRect/>
          </a:stretch>
        </p:blipFill>
        <p:spPr>
          <a:xfrm rot="21045879">
            <a:off x="840123" y="4795448"/>
            <a:ext cx="977519" cy="732196"/>
          </a:xfrm>
          <a:prstGeom prst="rect">
            <a:avLst/>
          </a:prstGeom>
        </p:spPr>
      </p:pic>
      <p:pic>
        <p:nvPicPr>
          <p:cNvPr id="11" name="Picture 10"/>
          <p:cNvPicPr>
            <a:picLocks noChangeAspect="1"/>
          </p:cNvPicPr>
          <p:nvPr/>
        </p:nvPicPr>
        <p:blipFill>
          <a:blip r:embed="rId6">
            <a:extLst>
              <a:ext uri="{BEBA8EAE-BF5A-486C-A8C5-ECC9F3942E4B}">
                <a14:imgProps xmlns:a14="http://schemas.microsoft.com/office/drawing/2010/main">
                  <a14:imgLayer r:embed="rId7">
                    <a14:imgEffect>
                      <a14:artisticCrisscrossEtching/>
                    </a14:imgEffect>
                  </a14:imgLayer>
                </a14:imgProps>
              </a:ext>
            </a:extLst>
          </a:blip>
          <a:stretch>
            <a:fillRect/>
          </a:stretch>
        </p:blipFill>
        <p:spPr>
          <a:xfrm rot="1425125">
            <a:off x="3349973" y="4508874"/>
            <a:ext cx="1247686" cy="698704"/>
          </a:xfrm>
          <a:prstGeom prst="rect">
            <a:avLst/>
          </a:prstGeom>
        </p:spPr>
      </p:pic>
      <p:pic>
        <p:nvPicPr>
          <p:cNvPr id="13" name="Picture 12"/>
          <p:cNvPicPr>
            <a:picLocks noChangeAspect="1"/>
          </p:cNvPicPr>
          <p:nvPr/>
        </p:nvPicPr>
        <p:blipFill>
          <a:blip r:embed="rId8">
            <a:extLst>
              <a:ext uri="{BEBA8EAE-BF5A-486C-A8C5-ECC9F3942E4B}">
                <a14:imgProps xmlns:a14="http://schemas.microsoft.com/office/drawing/2010/main">
                  <a14:imgLayer r:embed="rId9">
                    <a14:imgEffect>
                      <a14:artisticCrisscrossEtching/>
                    </a14:imgEffect>
                  </a14:imgLayer>
                </a14:imgProps>
              </a:ext>
            </a:extLst>
          </a:blip>
          <a:stretch>
            <a:fillRect/>
          </a:stretch>
        </p:blipFill>
        <p:spPr>
          <a:xfrm rot="1577989">
            <a:off x="4720005" y="2964582"/>
            <a:ext cx="973576" cy="1025668"/>
          </a:xfrm>
          <a:prstGeom prst="rect">
            <a:avLst/>
          </a:prstGeom>
        </p:spPr>
      </p:pic>
      <p:pic>
        <p:nvPicPr>
          <p:cNvPr id="4" name="Picture 3"/>
          <p:cNvPicPr>
            <a:picLocks noChangeAspect="1"/>
          </p:cNvPicPr>
          <p:nvPr/>
        </p:nvPicPr>
        <p:blipFill>
          <a:blip r:embed="rId10">
            <a:extLst>
              <a:ext uri="{BEBA8EAE-BF5A-486C-A8C5-ECC9F3942E4B}">
                <a14:imgProps xmlns:a14="http://schemas.microsoft.com/office/drawing/2010/main">
                  <a14:imgLayer r:embed="rId11">
                    <a14:imgEffect>
                      <a14:artisticCrisscrossEtching/>
                    </a14:imgEffect>
                  </a14:imgLayer>
                </a14:imgProps>
              </a:ext>
            </a:extLst>
          </a:blip>
          <a:stretch>
            <a:fillRect/>
          </a:stretch>
        </p:blipFill>
        <p:spPr>
          <a:xfrm rot="1257493">
            <a:off x="6530129" y="3854855"/>
            <a:ext cx="1305368" cy="1733796"/>
          </a:xfrm>
          <a:prstGeom prst="rect">
            <a:avLst/>
          </a:prstGeom>
        </p:spPr>
      </p:pic>
      <p:pic>
        <p:nvPicPr>
          <p:cNvPr id="2" name="Picture 1"/>
          <p:cNvPicPr>
            <a:picLocks noChangeAspect="1"/>
          </p:cNvPicPr>
          <p:nvPr/>
        </p:nvPicPr>
        <p:blipFill>
          <a:blip r:embed="rId12">
            <a:extLst>
              <a:ext uri="{BEBA8EAE-BF5A-486C-A8C5-ECC9F3942E4B}">
                <a14:imgProps xmlns:a14="http://schemas.microsoft.com/office/drawing/2010/main">
                  <a14:imgLayer r:embed="rId13">
                    <a14:imgEffect>
                      <a14:artisticCrisscrossEtching/>
                    </a14:imgEffect>
                  </a14:imgLayer>
                </a14:imgProps>
              </a:ext>
            </a:extLst>
          </a:blip>
          <a:stretch>
            <a:fillRect/>
          </a:stretch>
        </p:blipFill>
        <p:spPr>
          <a:xfrm rot="623304">
            <a:off x="1143613" y="1700808"/>
            <a:ext cx="2276475" cy="2009775"/>
          </a:xfrm>
          <a:prstGeom prst="rect">
            <a:avLst/>
          </a:prstGeom>
        </p:spPr>
      </p:pic>
      <p:pic>
        <p:nvPicPr>
          <p:cNvPr id="12" name="Picture 11"/>
          <p:cNvPicPr>
            <a:picLocks noChangeAspect="1"/>
          </p:cNvPicPr>
          <p:nvPr/>
        </p:nvPicPr>
        <p:blipFill>
          <a:blip r:embed="rId14">
            <a:extLst>
              <a:ext uri="{BEBA8EAE-BF5A-486C-A8C5-ECC9F3942E4B}">
                <a14:imgProps xmlns:a14="http://schemas.microsoft.com/office/drawing/2010/main">
                  <a14:imgLayer r:embed="rId15">
                    <a14:imgEffect>
                      <a14:artisticCrisscrossEtching/>
                    </a14:imgEffect>
                  </a14:imgLayer>
                </a14:imgProps>
              </a:ext>
            </a:extLst>
          </a:blip>
          <a:stretch>
            <a:fillRect/>
          </a:stretch>
        </p:blipFill>
        <p:spPr>
          <a:xfrm rot="1722730">
            <a:off x="7142306" y="1202511"/>
            <a:ext cx="1144752" cy="811733"/>
          </a:xfrm>
          <a:prstGeom prst="rect">
            <a:avLst/>
          </a:prstGeom>
        </p:spPr>
      </p:pic>
      <p:sp>
        <p:nvSpPr>
          <p:cNvPr id="7" name="TextBox 11"/>
          <p:cNvSpPr txBox="1">
            <a:spLocks noChangeArrowheads="1"/>
          </p:cNvSpPr>
          <p:nvPr/>
        </p:nvSpPr>
        <p:spPr bwMode="auto">
          <a:xfrm>
            <a:off x="102741" y="529045"/>
            <a:ext cx="2879725" cy="5693866"/>
          </a:xfrm>
          <a:prstGeom prst="rect">
            <a:avLst/>
          </a:prstGeom>
          <a:solidFill>
            <a:schemeClr val="bg1">
              <a:alpha val="60000"/>
            </a:schemeClr>
          </a:solidFill>
          <a:ln w="38100">
            <a:solidFill>
              <a:schemeClr val="tx1"/>
            </a:solidFill>
            <a:miter lim="800000"/>
            <a:headEnd/>
            <a:tailEnd/>
          </a:ln>
        </p:spPr>
        <p:txBody>
          <a:bodyPr>
            <a:spAutoFit/>
          </a:bodyPr>
          <a:lstStyle>
            <a:lvl1pPr marL="177800" indent="-1778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pPr>
            <a:r>
              <a:rPr lang="en-GB" altLang="en-US" sz="1400" dirty="0" smtClean="0">
                <a:latin typeface="Aharoni" pitchFamily="2" charset="-79"/>
                <a:cs typeface="Aharoni" pitchFamily="2" charset="-79"/>
              </a:rPr>
              <a:t>Write a review of a game (board, playground, computer</a:t>
            </a:r>
          </a:p>
          <a:p>
            <a:pPr algn="just">
              <a:spcBef>
                <a:spcPct val="0"/>
              </a:spcBef>
            </a:pPr>
            <a:r>
              <a:rPr lang="en-GB" altLang="en-US" sz="1400" dirty="0" smtClean="0">
                <a:latin typeface="Aharoni" pitchFamily="2" charset="-79"/>
                <a:cs typeface="Aharoni" pitchFamily="2" charset="-79"/>
              </a:rPr>
              <a:t>Write a biography of a famous video game character (Mario etc.)</a:t>
            </a:r>
          </a:p>
          <a:p>
            <a:pPr algn="just">
              <a:spcBef>
                <a:spcPct val="0"/>
              </a:spcBef>
            </a:pPr>
            <a:r>
              <a:rPr lang="en-GB" altLang="en-US" sz="1400" dirty="0" smtClean="0">
                <a:latin typeface="Aharoni" pitchFamily="2" charset="-79"/>
                <a:cs typeface="Aharoni" pitchFamily="2" charset="-79"/>
              </a:rPr>
              <a:t>Write a newspaper article about an upcoming game. </a:t>
            </a:r>
          </a:p>
          <a:p>
            <a:pPr algn="just">
              <a:spcBef>
                <a:spcPct val="0"/>
              </a:spcBef>
            </a:pPr>
            <a:r>
              <a:rPr lang="en-GB" altLang="en-US" sz="1400" dirty="0" smtClean="0">
                <a:latin typeface="Aharoni" pitchFamily="2" charset="-79"/>
                <a:cs typeface="Aharoni" pitchFamily="2" charset="-79"/>
              </a:rPr>
              <a:t>Make your own board about a topic of your choice (make the cards, counters etc.)</a:t>
            </a:r>
          </a:p>
          <a:p>
            <a:pPr algn="just">
              <a:spcBef>
                <a:spcPct val="0"/>
              </a:spcBef>
            </a:pPr>
            <a:r>
              <a:rPr lang="en-GB" altLang="en-US" sz="1400" dirty="0" smtClean="0">
                <a:latin typeface="Aharoni" pitchFamily="2" charset="-79"/>
                <a:cs typeface="Aharoni" pitchFamily="2" charset="-79"/>
              </a:rPr>
              <a:t>Research the first board game that ever existed </a:t>
            </a:r>
          </a:p>
          <a:p>
            <a:pPr algn="just">
              <a:spcBef>
                <a:spcPct val="0"/>
              </a:spcBef>
            </a:pPr>
            <a:r>
              <a:rPr lang="en-GB" altLang="en-US" sz="1400" dirty="0" smtClean="0">
                <a:latin typeface="Aharoni" pitchFamily="2" charset="-79"/>
                <a:cs typeface="Aharoni" pitchFamily="2" charset="-79"/>
              </a:rPr>
              <a:t>Compare a recent board game and an old fashioned board game </a:t>
            </a:r>
          </a:p>
          <a:p>
            <a:pPr algn="just">
              <a:spcBef>
                <a:spcPct val="0"/>
              </a:spcBef>
            </a:pPr>
            <a:r>
              <a:rPr lang="en-GB" altLang="en-US" sz="1400" dirty="0" smtClean="0">
                <a:latin typeface="Aharoni" pitchFamily="2" charset="-79"/>
                <a:cs typeface="Aharoni" pitchFamily="2" charset="-79"/>
              </a:rPr>
              <a:t>Make and design a new play ground game including the rules. </a:t>
            </a:r>
          </a:p>
          <a:p>
            <a:pPr algn="just">
              <a:spcBef>
                <a:spcPct val="0"/>
              </a:spcBef>
            </a:pPr>
            <a:r>
              <a:rPr lang="en-GB" altLang="en-US" sz="1400" dirty="0" smtClean="0">
                <a:latin typeface="Aharoni" pitchFamily="2" charset="-79"/>
                <a:cs typeface="Aharoni" pitchFamily="2" charset="-79"/>
              </a:rPr>
              <a:t>Go on hourofcode.com and complete some coding activities </a:t>
            </a:r>
          </a:p>
          <a:p>
            <a:pPr algn="just">
              <a:spcBef>
                <a:spcPct val="0"/>
              </a:spcBef>
            </a:pPr>
            <a:r>
              <a:rPr lang="en-GB" altLang="en-US" sz="1400" dirty="0" smtClean="0">
                <a:latin typeface="Aharoni" pitchFamily="2" charset="-79"/>
                <a:cs typeface="Aharoni" pitchFamily="2" charset="-79"/>
              </a:rPr>
              <a:t>Make a timeline of important dates in video games or board games (or games in general)</a:t>
            </a:r>
          </a:p>
        </p:txBody>
      </p:sp>
      <p:sp>
        <p:nvSpPr>
          <p:cNvPr id="8" name="TextBox 12"/>
          <p:cNvSpPr txBox="1">
            <a:spLocks noChangeArrowheads="1"/>
          </p:cNvSpPr>
          <p:nvPr/>
        </p:nvSpPr>
        <p:spPr bwMode="auto">
          <a:xfrm>
            <a:off x="3072650" y="545170"/>
            <a:ext cx="2881313" cy="5693866"/>
          </a:xfrm>
          <a:prstGeom prst="rect">
            <a:avLst/>
          </a:prstGeom>
          <a:solidFill>
            <a:schemeClr val="bg1">
              <a:alpha val="60000"/>
            </a:schemeClr>
          </a:solidFill>
          <a:ln w="38100">
            <a:solidFill>
              <a:schemeClr val="tx1"/>
            </a:solidFill>
            <a:miter lim="800000"/>
            <a:headEnd/>
            <a:tailEnd/>
          </a:ln>
        </p:spPr>
        <p:txBody>
          <a:bodyPr>
            <a:spAutoFit/>
          </a:bodyPr>
          <a:lstStyle>
            <a:lvl1pPr marL="177800" indent="-1778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pPr>
            <a:r>
              <a:rPr lang="en-GB" altLang="en-US" sz="1400" dirty="0" smtClean="0">
                <a:latin typeface="Aharoni" pitchFamily="2" charset="-79"/>
                <a:cs typeface="Aharoni" pitchFamily="2" charset="-79"/>
              </a:rPr>
              <a:t>Create a character profile</a:t>
            </a:r>
          </a:p>
          <a:p>
            <a:pPr algn="just">
              <a:spcBef>
                <a:spcPct val="0"/>
              </a:spcBef>
            </a:pPr>
            <a:r>
              <a:rPr lang="en-GB" altLang="en-US" sz="1400" dirty="0" smtClean="0">
                <a:latin typeface="Aharoni" pitchFamily="2" charset="-79"/>
                <a:cs typeface="Aharoni" pitchFamily="2" charset="-79"/>
              </a:rPr>
              <a:t>Write a letter to a game developer, persuading them to make a game that you have designed</a:t>
            </a:r>
          </a:p>
          <a:p>
            <a:pPr algn="just">
              <a:spcBef>
                <a:spcPct val="0"/>
              </a:spcBef>
            </a:pPr>
            <a:r>
              <a:rPr lang="en-GB" altLang="en-US" sz="1400" dirty="0" smtClean="0">
                <a:latin typeface="Aharoni" pitchFamily="2" charset="-79"/>
                <a:cs typeface="Aharoni" pitchFamily="2" charset="-79"/>
              </a:rPr>
              <a:t>Research how many copies of different board games/ video games were sold and put them into a table</a:t>
            </a:r>
          </a:p>
          <a:p>
            <a:pPr algn="just">
              <a:spcBef>
                <a:spcPct val="0"/>
              </a:spcBef>
            </a:pPr>
            <a:r>
              <a:rPr lang="en-GB" altLang="en-US" sz="1400" dirty="0" smtClean="0">
                <a:latin typeface="Aharoni" pitchFamily="2" charset="-79"/>
                <a:cs typeface="Aharoni" pitchFamily="2" charset="-79"/>
              </a:rPr>
              <a:t>Design a new board of a pre-existing board game (e.g. Monopoly)</a:t>
            </a:r>
          </a:p>
          <a:p>
            <a:pPr algn="just">
              <a:spcBef>
                <a:spcPct val="0"/>
              </a:spcBef>
            </a:pPr>
            <a:r>
              <a:rPr lang="en-GB" altLang="en-US" sz="1400" dirty="0" smtClean="0">
                <a:latin typeface="Aharoni" pitchFamily="2" charset="-79"/>
                <a:cs typeface="Aharoni" pitchFamily="2" charset="-79"/>
              </a:rPr>
              <a:t>Make a storyboard about the story of your game</a:t>
            </a:r>
          </a:p>
          <a:p>
            <a:pPr algn="just">
              <a:spcBef>
                <a:spcPct val="0"/>
              </a:spcBef>
            </a:pPr>
            <a:r>
              <a:rPr lang="en-GB" altLang="en-US" sz="1400" dirty="0" smtClean="0">
                <a:latin typeface="Aharoni" pitchFamily="2" charset="-79"/>
                <a:cs typeface="Aharoni" pitchFamily="2" charset="-79"/>
              </a:rPr>
              <a:t>Research where different games were designed and plot them on a map</a:t>
            </a:r>
          </a:p>
          <a:p>
            <a:pPr algn="just">
              <a:spcBef>
                <a:spcPct val="0"/>
              </a:spcBef>
            </a:pPr>
            <a:r>
              <a:rPr lang="en-GB" altLang="en-US" sz="1400" dirty="0" smtClean="0">
                <a:latin typeface="Aharoni" pitchFamily="2" charset="-79"/>
                <a:cs typeface="Aharoni" pitchFamily="2" charset="-79"/>
              </a:rPr>
              <a:t>Research China and its video game culture</a:t>
            </a:r>
          </a:p>
          <a:p>
            <a:pPr algn="just">
              <a:spcBef>
                <a:spcPct val="0"/>
              </a:spcBef>
            </a:pPr>
            <a:r>
              <a:rPr lang="en-GB" altLang="en-US" sz="1400" dirty="0" smtClean="0">
                <a:latin typeface="Aharoni" pitchFamily="2" charset="-79"/>
                <a:cs typeface="Aharoni" pitchFamily="2" charset="-79"/>
              </a:rPr>
              <a:t>Make an advert for your favourite game</a:t>
            </a:r>
          </a:p>
          <a:p>
            <a:pPr algn="just">
              <a:spcBef>
                <a:spcPct val="0"/>
              </a:spcBef>
            </a:pPr>
            <a:r>
              <a:rPr lang="en-GB" altLang="en-US" sz="1400" dirty="0" smtClean="0">
                <a:latin typeface="Aharoni" pitchFamily="2" charset="-79"/>
                <a:cs typeface="Aharoni" pitchFamily="2" charset="-79"/>
              </a:rPr>
              <a:t>Design a poster for your favourite game</a:t>
            </a:r>
          </a:p>
          <a:p>
            <a:pPr algn="just">
              <a:spcBef>
                <a:spcPct val="0"/>
              </a:spcBef>
            </a:pPr>
            <a:r>
              <a:rPr lang="en-GB" altLang="en-US" sz="1400" dirty="0" smtClean="0">
                <a:latin typeface="Aharoni" pitchFamily="2" charset="-79"/>
                <a:cs typeface="Aharoni" pitchFamily="2" charset="-79"/>
              </a:rPr>
              <a:t>Write out the rules and design the game of ‘</a:t>
            </a:r>
            <a:r>
              <a:rPr lang="en-GB" altLang="en-US" sz="1400" dirty="0" err="1" smtClean="0">
                <a:latin typeface="Aharoni" pitchFamily="2" charset="-79"/>
                <a:cs typeface="Aharoni" pitchFamily="2" charset="-79"/>
              </a:rPr>
              <a:t>senet</a:t>
            </a:r>
            <a:r>
              <a:rPr lang="en-GB" altLang="en-US" sz="1400" dirty="0" smtClean="0">
                <a:latin typeface="Aharoni" pitchFamily="2" charset="-79"/>
                <a:cs typeface="Aharoni" pitchFamily="2" charset="-79"/>
              </a:rPr>
              <a:t>’ </a:t>
            </a:r>
          </a:p>
          <a:p>
            <a:pPr algn="just">
              <a:spcBef>
                <a:spcPct val="0"/>
              </a:spcBef>
            </a:pPr>
            <a:r>
              <a:rPr lang="en-GB" altLang="en-US" sz="1400" dirty="0" smtClean="0">
                <a:latin typeface="Aharoni" pitchFamily="2" charset="-79"/>
                <a:cs typeface="Aharoni" pitchFamily="2" charset="-79"/>
              </a:rPr>
              <a:t>Research some facts on </a:t>
            </a:r>
            <a:r>
              <a:rPr lang="en-GB" altLang="en-US" sz="1400" dirty="0" err="1" smtClean="0">
                <a:latin typeface="Aharoni" pitchFamily="2" charset="-79"/>
                <a:cs typeface="Aharoni" pitchFamily="2" charset="-79"/>
              </a:rPr>
              <a:t>Senet</a:t>
            </a:r>
            <a:endParaRPr lang="en-GB" altLang="en-US" sz="1400" dirty="0" smtClean="0">
              <a:latin typeface="Aharoni" pitchFamily="2" charset="-79"/>
              <a:cs typeface="Aharoni" pitchFamily="2" charset="-79"/>
            </a:endParaRPr>
          </a:p>
        </p:txBody>
      </p:sp>
      <p:sp>
        <p:nvSpPr>
          <p:cNvPr id="9" name="TextBox 13"/>
          <p:cNvSpPr txBox="1">
            <a:spLocks noChangeArrowheads="1"/>
          </p:cNvSpPr>
          <p:nvPr/>
        </p:nvSpPr>
        <p:spPr bwMode="auto">
          <a:xfrm>
            <a:off x="6048366" y="551701"/>
            <a:ext cx="2968625" cy="5909310"/>
          </a:xfrm>
          <a:prstGeom prst="rect">
            <a:avLst/>
          </a:prstGeom>
          <a:solidFill>
            <a:schemeClr val="bg1">
              <a:alpha val="60000"/>
            </a:schemeClr>
          </a:solidFill>
          <a:ln w="38100">
            <a:solidFill>
              <a:schemeClr val="tx1"/>
            </a:solidFill>
            <a:miter lim="800000"/>
            <a:headEnd/>
            <a:tailEnd/>
          </a:ln>
        </p:spPr>
        <p:txBody>
          <a:bodyPr>
            <a:spAutoFit/>
          </a:bodyPr>
          <a:lstStyle>
            <a:lvl1pPr marL="177800" indent="-1778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pPr>
            <a:r>
              <a:rPr lang="en-GB" altLang="en-US" sz="1400" dirty="0" smtClean="0">
                <a:latin typeface="Aharoni" pitchFamily="2" charset="-79"/>
                <a:cs typeface="Aharoni" pitchFamily="2" charset="-79"/>
              </a:rPr>
              <a:t>Design and make a board game that would be suitable for children</a:t>
            </a:r>
          </a:p>
          <a:p>
            <a:pPr algn="just">
              <a:spcBef>
                <a:spcPct val="0"/>
              </a:spcBef>
            </a:pPr>
            <a:r>
              <a:rPr lang="en-GB" altLang="en-US" sz="1400" dirty="0" smtClean="0">
                <a:latin typeface="Aharoni" pitchFamily="2" charset="-79"/>
                <a:cs typeface="Aharoni" pitchFamily="2" charset="-79"/>
              </a:rPr>
              <a:t>Compare and contrast games from then and now</a:t>
            </a:r>
          </a:p>
          <a:p>
            <a:pPr algn="just">
              <a:spcBef>
                <a:spcPct val="0"/>
              </a:spcBef>
            </a:pPr>
            <a:r>
              <a:rPr lang="en-GB" altLang="en-US" sz="1400" dirty="0" smtClean="0">
                <a:latin typeface="Aharoni" pitchFamily="2" charset="-79"/>
                <a:cs typeface="Aharoni" pitchFamily="2" charset="-79"/>
              </a:rPr>
              <a:t>Research the Olympic Games and display your research however the </a:t>
            </a:r>
          </a:p>
          <a:p>
            <a:pPr algn="just">
              <a:spcBef>
                <a:spcPct val="0"/>
              </a:spcBef>
            </a:pPr>
            <a:r>
              <a:rPr lang="en-GB" altLang="en-US" sz="1400" dirty="0" smtClean="0">
                <a:latin typeface="Aharoni" pitchFamily="2" charset="-79"/>
                <a:cs typeface="Aharoni" pitchFamily="2" charset="-79"/>
              </a:rPr>
              <a:t>Research Shigeru Miyamoto and write down 10 facts about his life.</a:t>
            </a:r>
          </a:p>
          <a:p>
            <a:pPr algn="just">
              <a:spcBef>
                <a:spcPct val="0"/>
              </a:spcBef>
            </a:pPr>
            <a:r>
              <a:rPr lang="en-GB" altLang="en-US" sz="1400" dirty="0" smtClean="0">
                <a:latin typeface="Aharoni" pitchFamily="2" charset="-79"/>
                <a:cs typeface="Aharoni" pitchFamily="2" charset="-79"/>
              </a:rPr>
              <a:t>Record a news report about the release of a brand new game (it could be a made up, or an old one)</a:t>
            </a:r>
          </a:p>
          <a:p>
            <a:pPr algn="just">
              <a:spcBef>
                <a:spcPct val="0"/>
              </a:spcBef>
            </a:pPr>
            <a:r>
              <a:rPr lang="en-GB" altLang="en-US" sz="1400" dirty="0" smtClean="0">
                <a:latin typeface="Aharoni" pitchFamily="2" charset="-79"/>
                <a:cs typeface="Aharoni" pitchFamily="2" charset="-79"/>
              </a:rPr>
              <a:t>Record a song or a rap about a game</a:t>
            </a:r>
          </a:p>
          <a:p>
            <a:pPr algn="just">
              <a:spcBef>
                <a:spcPct val="0"/>
              </a:spcBef>
            </a:pPr>
            <a:r>
              <a:rPr lang="en-GB" altLang="en-US" sz="1400" dirty="0" smtClean="0">
                <a:latin typeface="Aharoni" pitchFamily="2" charset="-79"/>
                <a:cs typeface="Aharoni" pitchFamily="2" charset="-79"/>
              </a:rPr>
              <a:t>Design and make your own console design. </a:t>
            </a:r>
          </a:p>
          <a:p>
            <a:pPr algn="just">
              <a:spcBef>
                <a:spcPct val="0"/>
              </a:spcBef>
            </a:pPr>
            <a:r>
              <a:rPr lang="en-GB" altLang="en-US" sz="1400" dirty="0" smtClean="0">
                <a:latin typeface="Aharoni" pitchFamily="2" charset="-79"/>
                <a:cs typeface="Aharoni" pitchFamily="2" charset="-79"/>
              </a:rPr>
              <a:t>Make and design an outfit that looks like a character from a game</a:t>
            </a:r>
          </a:p>
          <a:p>
            <a:pPr algn="just">
              <a:spcBef>
                <a:spcPct val="0"/>
              </a:spcBef>
            </a:pPr>
            <a:r>
              <a:rPr lang="en-GB" altLang="en-US" sz="1400" dirty="0" smtClean="0">
                <a:latin typeface="Aharoni" pitchFamily="2" charset="-79"/>
                <a:cs typeface="Aharoni" pitchFamily="2" charset="-79"/>
              </a:rPr>
              <a:t>Play some board games with your family and write a review on how good or bad you thought the game was. </a:t>
            </a:r>
          </a:p>
        </p:txBody>
      </p:sp>
      <p:sp>
        <p:nvSpPr>
          <p:cNvPr id="3" name="TextBox 2"/>
          <p:cNvSpPr txBox="1"/>
          <p:nvPr/>
        </p:nvSpPr>
        <p:spPr>
          <a:xfrm>
            <a:off x="251518" y="6305550"/>
            <a:ext cx="8640962" cy="369332"/>
          </a:xfrm>
          <a:prstGeom prst="rect">
            <a:avLst/>
          </a:prstGeom>
          <a:noFill/>
        </p:spPr>
        <p:txBody>
          <a:bodyPr wrap="square" rtlCol="0">
            <a:spAutoFit/>
          </a:bodyPr>
          <a:lstStyle/>
          <a:p>
            <a:r>
              <a:rPr lang="en-GB"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Highlight </a:t>
            </a:r>
            <a:r>
              <a:rPr lang="en-GB"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the tasks you have completed and add them to your folder</a:t>
            </a:r>
            <a:endParaRPr lang="en-GB" dirty="0"/>
          </a:p>
        </p:txBody>
      </p:sp>
    </p:spTree>
    <p:extLst>
      <p:ext uri="{BB962C8B-B14F-4D97-AF65-F5344CB8AC3E}">
        <p14:creationId xmlns:p14="http://schemas.microsoft.com/office/powerpoint/2010/main" val="2503566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3408"/>
            <a:ext cx="8229600" cy="1143000"/>
          </a:xfrm>
        </p:spPr>
        <p:txBody>
          <a:bodyPr/>
          <a:lstStyle/>
          <a:p>
            <a:r>
              <a:rPr lang="en-GB" dirty="0" smtClean="0"/>
              <a:t>Daily Activities</a:t>
            </a:r>
            <a:endParaRPr lang="en-GB" dirty="0"/>
          </a:p>
        </p:txBody>
      </p:sp>
      <p:sp>
        <p:nvSpPr>
          <p:cNvPr id="3" name="Content Placeholder 2"/>
          <p:cNvSpPr>
            <a:spLocks noGrp="1"/>
          </p:cNvSpPr>
          <p:nvPr>
            <p:ph idx="1"/>
          </p:nvPr>
        </p:nvSpPr>
        <p:spPr>
          <a:xfrm>
            <a:off x="251520" y="764704"/>
            <a:ext cx="8712968" cy="5760640"/>
          </a:xfrm>
        </p:spPr>
        <p:txBody>
          <a:bodyPr>
            <a:normAutofit fontScale="70000" lnSpcReduction="20000"/>
          </a:bodyPr>
          <a:lstStyle/>
          <a:p>
            <a:pPr marL="514350" indent="-514350">
              <a:buFont typeface="+mj-lt"/>
              <a:buAutoNum type="arabicPeriod"/>
            </a:pPr>
            <a:r>
              <a:rPr lang="en-GB" dirty="0" smtClean="0"/>
              <a:t>Reading (if you finish a book, write a review of your thoughts, if you a google ‘book review template’ it will show you what to write about)</a:t>
            </a:r>
          </a:p>
          <a:p>
            <a:pPr marL="514350" indent="-514350">
              <a:buFont typeface="+mj-lt"/>
              <a:buAutoNum type="arabicPeriod"/>
            </a:pPr>
            <a:r>
              <a:rPr lang="en-GB" dirty="0" smtClean="0"/>
              <a:t>One maths activity from the booklet you’ve been given. </a:t>
            </a:r>
          </a:p>
          <a:p>
            <a:pPr marL="514350" indent="-514350">
              <a:buFont typeface="+mj-lt"/>
              <a:buAutoNum type="arabicPeriod"/>
            </a:pPr>
            <a:r>
              <a:rPr lang="en-GB" dirty="0" smtClean="0"/>
              <a:t>Times Tables Rockstars or </a:t>
            </a:r>
            <a:r>
              <a:rPr lang="en-GB" dirty="0" err="1" smtClean="0"/>
              <a:t>Numbots</a:t>
            </a:r>
            <a:endParaRPr lang="en-GB" dirty="0" smtClean="0"/>
          </a:p>
          <a:p>
            <a:pPr marL="514350" indent="-514350">
              <a:buFont typeface="+mj-lt"/>
              <a:buAutoNum type="arabicPeriod"/>
            </a:pPr>
            <a:r>
              <a:rPr lang="en-GB" dirty="0" smtClean="0"/>
              <a:t>At least one activity from the home learning menu</a:t>
            </a:r>
          </a:p>
          <a:p>
            <a:pPr marL="514350" indent="-514350">
              <a:buFont typeface="+mj-lt"/>
              <a:buAutoNum type="arabicPeriod"/>
            </a:pPr>
            <a:endParaRPr lang="en-GB" dirty="0"/>
          </a:p>
          <a:p>
            <a:pPr marL="0" indent="0">
              <a:buNone/>
            </a:pPr>
            <a:r>
              <a:rPr lang="en-GB" dirty="0" smtClean="0"/>
              <a:t>If you want to complete ANY activity on ANY topic that you want. Please do it and bring it in/ upload it to seesaw. </a:t>
            </a:r>
          </a:p>
          <a:p>
            <a:endParaRPr lang="en-GB" dirty="0"/>
          </a:p>
          <a:p>
            <a:r>
              <a:rPr lang="en-GB" dirty="0" smtClean="0"/>
              <a:t>My </a:t>
            </a:r>
            <a:r>
              <a:rPr lang="en-GB" dirty="0" err="1" smtClean="0"/>
              <a:t>hwb</a:t>
            </a:r>
            <a:r>
              <a:rPr lang="en-GB" dirty="0" smtClean="0"/>
              <a:t> email address is </a:t>
            </a:r>
            <a:r>
              <a:rPr lang="en-GB" dirty="0" smtClean="0">
                <a:hlinkClick r:id="rId2"/>
              </a:rPr>
              <a:t>daulbym6@hwbcymru.net</a:t>
            </a:r>
            <a:r>
              <a:rPr lang="en-GB" dirty="0" smtClean="0"/>
              <a:t> if you want to ask me any questions, just want a chat or if you are worried about anything. I will check my emails daily and respond as soon as I can. Please use your </a:t>
            </a:r>
            <a:r>
              <a:rPr lang="en-GB" dirty="0" err="1" smtClean="0"/>
              <a:t>hwb</a:t>
            </a:r>
            <a:r>
              <a:rPr lang="en-GB" dirty="0" smtClean="0"/>
              <a:t> email address which is on your digital passport. </a:t>
            </a:r>
          </a:p>
          <a:p>
            <a:endParaRPr lang="en-GB" dirty="0"/>
          </a:p>
          <a:p>
            <a:r>
              <a:rPr lang="en-GB" dirty="0" smtClean="0"/>
              <a:t>Keep working as hard as you do in class and keep safe </a:t>
            </a:r>
          </a:p>
          <a:p>
            <a:pPr marL="0" indent="0" algn="ctr">
              <a:buNone/>
            </a:pPr>
            <a:r>
              <a:rPr lang="en-GB" dirty="0" smtClean="0">
                <a:sym typeface="Wingdings" panose="05000000000000000000" pitchFamily="2" charset="2"/>
              </a:rPr>
              <a:t>   </a:t>
            </a:r>
            <a:endParaRPr lang="en-GB" dirty="0"/>
          </a:p>
        </p:txBody>
      </p:sp>
    </p:spTree>
    <p:extLst>
      <p:ext uri="{BB962C8B-B14F-4D97-AF65-F5344CB8AC3E}">
        <p14:creationId xmlns:p14="http://schemas.microsoft.com/office/powerpoint/2010/main" val="1066115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101" y="-315416"/>
            <a:ext cx="8229600" cy="1143000"/>
          </a:xfrm>
        </p:spPr>
        <p:txBody>
          <a:bodyPr/>
          <a:lstStyle/>
          <a:p>
            <a:r>
              <a:rPr lang="en-GB" dirty="0" smtClean="0"/>
              <a:t>Parents</a:t>
            </a:r>
            <a:endParaRPr lang="en-GB" dirty="0"/>
          </a:p>
        </p:txBody>
      </p:sp>
      <p:sp>
        <p:nvSpPr>
          <p:cNvPr id="3" name="Content Placeholder 2"/>
          <p:cNvSpPr>
            <a:spLocks noGrp="1"/>
          </p:cNvSpPr>
          <p:nvPr>
            <p:ph idx="1"/>
          </p:nvPr>
        </p:nvSpPr>
        <p:spPr>
          <a:xfrm>
            <a:off x="39817" y="593304"/>
            <a:ext cx="9010168" cy="6264696"/>
          </a:xfrm>
        </p:spPr>
        <p:txBody>
          <a:bodyPr>
            <a:normAutofit fontScale="77500" lnSpcReduction="20000"/>
          </a:bodyPr>
          <a:lstStyle/>
          <a:p>
            <a:r>
              <a:rPr lang="en-GB" dirty="0" smtClean="0"/>
              <a:t>The topic of ‘games’ was chosen by the class after we learned of the shutdown. This is a brand new activity and we haven’t done any work on this in class. We were coming to the end of the WW2 topic and we had covered most of the interesting activities. </a:t>
            </a:r>
          </a:p>
          <a:p>
            <a:r>
              <a:rPr lang="en-GB" dirty="0" smtClean="0"/>
              <a:t>We have attached a list of fantastic websites and programmes that can be used to enhance your child’s education. </a:t>
            </a:r>
            <a:r>
              <a:rPr lang="en-GB" dirty="0" err="1" smtClean="0"/>
              <a:t>Twinkl</a:t>
            </a:r>
            <a:r>
              <a:rPr lang="en-GB" dirty="0" smtClean="0"/>
              <a:t> have an incredible amount of worksheets and activities available and are offering their services for free in these challenging times. </a:t>
            </a:r>
          </a:p>
          <a:p>
            <a:r>
              <a:rPr lang="en-GB" dirty="0" smtClean="0"/>
              <a:t>We have also sent home your child’s digital password for access to lots of fantastic programmes. Please keep this safe. </a:t>
            </a:r>
          </a:p>
          <a:p>
            <a:r>
              <a:rPr lang="en-GB" dirty="0" smtClean="0"/>
              <a:t>I </a:t>
            </a:r>
            <a:r>
              <a:rPr lang="en-GB" dirty="0"/>
              <a:t>have also attached another seesaw login for those who haven’t already signed up. Lots of your child’s work is on here, and you can message me if you have any worries about anything</a:t>
            </a:r>
            <a:endParaRPr lang="en-GB" dirty="0" smtClean="0"/>
          </a:p>
          <a:p>
            <a:r>
              <a:rPr lang="en-GB" dirty="0" smtClean="0"/>
              <a:t>Children also have an incredible amount of programmes </a:t>
            </a:r>
            <a:r>
              <a:rPr lang="en-GB" dirty="0" smtClean="0"/>
              <a:t>attached </a:t>
            </a:r>
            <a:r>
              <a:rPr lang="en-GB" dirty="0" smtClean="0"/>
              <a:t>to their </a:t>
            </a:r>
            <a:r>
              <a:rPr lang="en-GB" dirty="0" smtClean="0"/>
              <a:t>Hw</a:t>
            </a:r>
            <a:r>
              <a:rPr lang="en-GB" dirty="0" smtClean="0"/>
              <a:t>b </a:t>
            </a:r>
            <a:r>
              <a:rPr lang="en-GB" dirty="0" smtClean="0"/>
              <a:t>account for free, including Microsoft office software, J2e and emails. </a:t>
            </a:r>
          </a:p>
        </p:txBody>
      </p:sp>
    </p:spTree>
    <p:extLst>
      <p:ext uri="{BB962C8B-B14F-4D97-AF65-F5344CB8AC3E}">
        <p14:creationId xmlns:p14="http://schemas.microsoft.com/office/powerpoint/2010/main" val="2206872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Minecraft</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Every child with a </a:t>
            </a:r>
            <a:r>
              <a:rPr lang="en-GB" dirty="0" smtClean="0"/>
              <a:t>Hwb </a:t>
            </a:r>
            <a:r>
              <a:rPr lang="en-GB" dirty="0" smtClean="0"/>
              <a:t>login (which your child does) has free access to Minecraft: education edition.</a:t>
            </a:r>
          </a:p>
          <a:p>
            <a:r>
              <a:rPr lang="en-GB" dirty="0" smtClean="0"/>
              <a:t>Go to the following website and follow the instructions to get free access to Minecraft: The education edition</a:t>
            </a:r>
            <a:endParaRPr lang="en-GB" dirty="0" smtClean="0">
              <a:hlinkClick r:id="rId2"/>
            </a:endParaRPr>
          </a:p>
          <a:p>
            <a:r>
              <a:rPr lang="en-GB" dirty="0" smtClean="0">
                <a:hlinkClick r:id="rId2"/>
              </a:rPr>
              <a:t>https</a:t>
            </a:r>
            <a:r>
              <a:rPr lang="en-GB" dirty="0">
                <a:hlinkClick r:id="rId2"/>
              </a:rPr>
              <a:t>://hwb.gov.wales/microsoft#how-to-get-minecraft:-</a:t>
            </a:r>
            <a:r>
              <a:rPr lang="en-GB" dirty="0" smtClean="0">
                <a:hlinkClick r:id="rId2"/>
              </a:rPr>
              <a:t>education-edition-at-home</a:t>
            </a:r>
            <a:endParaRPr lang="en-GB" dirty="0" smtClean="0"/>
          </a:p>
          <a:p>
            <a:r>
              <a:rPr lang="en-GB" dirty="0" smtClean="0"/>
              <a:t>On the </a:t>
            </a:r>
            <a:r>
              <a:rPr lang="en-GB" dirty="0" smtClean="0"/>
              <a:t>‘Minecraft </a:t>
            </a:r>
            <a:r>
              <a:rPr lang="en-GB" dirty="0" smtClean="0"/>
              <a:t>for education’ website, go to class resources -&gt; find a lesson and on there are loads of challenges and lessons that you can complete.   </a:t>
            </a:r>
          </a:p>
          <a:p>
            <a:endParaRPr lang="en-GB" dirty="0"/>
          </a:p>
          <a:p>
            <a:endParaRPr lang="en-GB" dirty="0" smtClean="0"/>
          </a:p>
        </p:txBody>
      </p:sp>
    </p:spTree>
    <p:extLst>
      <p:ext uri="{BB962C8B-B14F-4D97-AF65-F5344CB8AC3E}">
        <p14:creationId xmlns:p14="http://schemas.microsoft.com/office/powerpoint/2010/main" val="15312699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770</Words>
  <Application>Microsoft Office PowerPoint</Application>
  <PresentationFormat>On-screen Show (4:3)</PresentationFormat>
  <Paragraphs>55</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Aharoni</vt:lpstr>
      <vt:lpstr>Arial</vt:lpstr>
      <vt:lpstr>Calibri</vt:lpstr>
      <vt:lpstr>Wingdings</vt:lpstr>
      <vt:lpstr>Office Theme</vt:lpstr>
      <vt:lpstr>PowerPoint Presentation</vt:lpstr>
      <vt:lpstr>Daily Activities</vt:lpstr>
      <vt:lpstr>Parents</vt:lpstr>
      <vt:lpstr>Minecraft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dc:creator>
  <cp:lastModifiedBy>Matthew Daulby</cp:lastModifiedBy>
  <cp:revision>26</cp:revision>
  <cp:lastPrinted>2020-03-18T13:25:47Z</cp:lastPrinted>
  <dcterms:created xsi:type="dcterms:W3CDTF">2015-01-19T20:20:29Z</dcterms:created>
  <dcterms:modified xsi:type="dcterms:W3CDTF">2020-03-19T08:40:11Z</dcterms:modified>
</cp:coreProperties>
</file>